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86" r:id="rId2"/>
    <p:sldId id="287" r:id="rId3"/>
    <p:sldId id="288" r:id="rId4"/>
    <p:sldId id="301" r:id="rId5"/>
    <p:sldId id="293" r:id="rId6"/>
    <p:sldId id="295" r:id="rId7"/>
    <p:sldId id="299"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304" autoAdjust="0"/>
    <p:restoredTop sz="94694"/>
  </p:normalViewPr>
  <p:slideViewPr>
    <p:cSldViewPr>
      <p:cViewPr varScale="1">
        <p:scale>
          <a:sx n="121" d="100"/>
          <a:sy n="121" d="100"/>
        </p:scale>
        <p:origin x="115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67"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68"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69"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70"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1"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72"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extLst>
      <p:ext uri="{BB962C8B-B14F-4D97-AF65-F5344CB8AC3E}">
        <p14:creationId xmlns:p14="http://schemas.microsoft.com/office/powerpoint/2010/main" val="32336345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1048585"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048586"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1048587" name="29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588" name="18 Altbilgi Yer Tutucusu"/>
          <p:cNvSpPr>
            <a:spLocks noGrp="1"/>
          </p:cNvSpPr>
          <p:nvPr>
            <p:ph type="ftr" sz="quarter" idx="11"/>
          </p:nvPr>
        </p:nvSpPr>
        <p:spPr/>
        <p:txBody>
          <a:bodyPr/>
          <a:lstStyle/>
          <a:p>
            <a:endParaRPr lang="tr-TR"/>
          </a:p>
        </p:txBody>
      </p:sp>
      <p:sp>
        <p:nvSpPr>
          <p:cNvPr id="1048589" name="26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1048634" name="1 Başlık"/>
          <p:cNvSpPr>
            <a:spLocks noGrp="1"/>
          </p:cNvSpPr>
          <p:nvPr>
            <p:ph type="title"/>
          </p:nvPr>
        </p:nvSpPr>
        <p:spPr/>
        <p:txBody>
          <a:bodyPr/>
          <a:lstStyle/>
          <a:p>
            <a:r>
              <a:rPr kumimoji="0" lang="tr-TR"/>
              <a:t>Asıl başlık stili için tıklatın</a:t>
            </a:r>
            <a:endParaRPr kumimoji="0" lang="en-US"/>
          </a:p>
        </p:txBody>
      </p:sp>
      <p:sp>
        <p:nvSpPr>
          <p:cNvPr id="1048635"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36" name="3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637" name="4 Altbilgi Yer Tutucusu"/>
          <p:cNvSpPr>
            <a:spLocks noGrp="1"/>
          </p:cNvSpPr>
          <p:nvPr>
            <p:ph type="ftr" sz="quarter" idx="11"/>
          </p:nvPr>
        </p:nvSpPr>
        <p:spPr/>
        <p:txBody>
          <a:bodyPr/>
          <a:lstStyle/>
          <a:p>
            <a:endParaRPr lang="tr-TR"/>
          </a:p>
        </p:txBody>
      </p:sp>
      <p:sp>
        <p:nvSpPr>
          <p:cNvPr id="1048638"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1048619"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1048620"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21" name="3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622" name="4 Altbilgi Yer Tutucusu"/>
          <p:cNvSpPr>
            <a:spLocks noGrp="1"/>
          </p:cNvSpPr>
          <p:nvPr>
            <p:ph type="ftr" sz="quarter" idx="11"/>
          </p:nvPr>
        </p:nvSpPr>
        <p:spPr/>
        <p:txBody>
          <a:bodyPr/>
          <a:lstStyle/>
          <a:p>
            <a:endParaRPr lang="tr-TR"/>
          </a:p>
        </p:txBody>
      </p:sp>
      <p:sp>
        <p:nvSpPr>
          <p:cNvPr id="1048623"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1048591" name="1 Başlık"/>
          <p:cNvSpPr>
            <a:spLocks noGrp="1"/>
          </p:cNvSpPr>
          <p:nvPr>
            <p:ph type="title"/>
          </p:nvPr>
        </p:nvSpPr>
        <p:spPr/>
        <p:txBody>
          <a:bodyPr/>
          <a:lstStyle/>
          <a:p>
            <a:r>
              <a:rPr kumimoji="0" lang="tr-TR"/>
              <a:t>Asıl başlık stili için tıklatın</a:t>
            </a:r>
            <a:endParaRPr kumimoji="0" lang="en-US"/>
          </a:p>
        </p:txBody>
      </p:sp>
      <p:sp>
        <p:nvSpPr>
          <p:cNvPr id="1048592"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593" name="3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594" name="4 Altbilgi Yer Tutucusu"/>
          <p:cNvSpPr>
            <a:spLocks noGrp="1"/>
          </p:cNvSpPr>
          <p:nvPr>
            <p:ph type="ftr" sz="quarter" idx="11"/>
          </p:nvPr>
        </p:nvSpPr>
        <p:spPr/>
        <p:txBody>
          <a:bodyPr/>
          <a:lstStyle/>
          <a:p>
            <a:endParaRPr lang="tr-TR"/>
          </a:p>
        </p:txBody>
      </p:sp>
      <p:sp>
        <p:nvSpPr>
          <p:cNvPr id="1048595"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1048639"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048640"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1048641" name="3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642" name="4 Altbilgi Yer Tutucusu"/>
          <p:cNvSpPr>
            <a:spLocks noGrp="1"/>
          </p:cNvSpPr>
          <p:nvPr>
            <p:ph type="ftr" sz="quarter" idx="11"/>
          </p:nvPr>
        </p:nvSpPr>
        <p:spPr/>
        <p:txBody>
          <a:bodyPr/>
          <a:lstStyle/>
          <a:p>
            <a:endParaRPr lang="tr-TR"/>
          </a:p>
        </p:txBody>
      </p:sp>
      <p:sp>
        <p:nvSpPr>
          <p:cNvPr id="1048643"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1048644"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1048645"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46"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47" name="4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648" name="5 Altbilgi Yer Tutucusu"/>
          <p:cNvSpPr>
            <a:spLocks noGrp="1"/>
          </p:cNvSpPr>
          <p:nvPr>
            <p:ph type="ftr" sz="quarter" idx="11"/>
          </p:nvPr>
        </p:nvSpPr>
        <p:spPr/>
        <p:txBody>
          <a:bodyPr/>
          <a:lstStyle/>
          <a:p>
            <a:endParaRPr lang="tr-TR"/>
          </a:p>
        </p:txBody>
      </p:sp>
      <p:sp>
        <p:nvSpPr>
          <p:cNvPr id="1048649" name="6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48650" name="1 Başlık"/>
          <p:cNvSpPr>
            <a:spLocks noGrp="1"/>
          </p:cNvSpPr>
          <p:nvPr>
            <p:ph type="title"/>
          </p:nvPr>
        </p:nvSpPr>
        <p:spPr>
          <a:xfrm>
            <a:off x="457200" y="704088"/>
            <a:ext cx="8229600" cy="1143000"/>
          </a:xfrm>
        </p:spPr>
        <p:txBody>
          <a:bodyPr tIns="45720" anchor="b"/>
          <a:lstStyle/>
          <a:p>
            <a:r>
              <a:rPr kumimoji="0" lang="tr-TR"/>
              <a:t>Asıl başlık stili için tıklatın</a:t>
            </a:r>
            <a:endParaRPr kumimoji="0" lang="en-US"/>
          </a:p>
        </p:txBody>
      </p:sp>
      <p:sp>
        <p:nvSpPr>
          <p:cNvPr id="1048651"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1048652"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1048653"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54"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55" name="6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656" name="7 Altbilgi Yer Tutucusu"/>
          <p:cNvSpPr>
            <a:spLocks noGrp="1"/>
          </p:cNvSpPr>
          <p:nvPr>
            <p:ph type="ftr" sz="quarter" idx="11"/>
          </p:nvPr>
        </p:nvSpPr>
        <p:spPr/>
        <p:txBody>
          <a:bodyPr/>
          <a:lstStyle/>
          <a:p>
            <a:endParaRPr lang="tr-TR"/>
          </a:p>
        </p:txBody>
      </p:sp>
      <p:sp>
        <p:nvSpPr>
          <p:cNvPr id="1048657" name="8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1048615"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1048616" name="2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617" name="3 Altbilgi Yer Tutucusu"/>
          <p:cNvSpPr>
            <a:spLocks noGrp="1"/>
          </p:cNvSpPr>
          <p:nvPr>
            <p:ph type="ftr" sz="quarter" idx="11"/>
          </p:nvPr>
        </p:nvSpPr>
        <p:spPr/>
        <p:txBody>
          <a:bodyPr/>
          <a:lstStyle/>
          <a:p>
            <a:endParaRPr lang="tr-TR"/>
          </a:p>
        </p:txBody>
      </p:sp>
      <p:sp>
        <p:nvSpPr>
          <p:cNvPr id="1048618" name="4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1048658" name="1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659" name="2 Altbilgi Yer Tutucusu"/>
          <p:cNvSpPr>
            <a:spLocks noGrp="1"/>
          </p:cNvSpPr>
          <p:nvPr>
            <p:ph type="ftr" sz="quarter" idx="11"/>
          </p:nvPr>
        </p:nvSpPr>
        <p:spPr/>
        <p:txBody>
          <a:bodyPr/>
          <a:lstStyle/>
          <a:p>
            <a:endParaRPr lang="tr-TR"/>
          </a:p>
        </p:txBody>
      </p:sp>
      <p:sp>
        <p:nvSpPr>
          <p:cNvPr id="1048660" name="3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1048661"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1048662"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1048663"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64" name="4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665" name="5 Altbilgi Yer Tutucusu"/>
          <p:cNvSpPr>
            <a:spLocks noGrp="1"/>
          </p:cNvSpPr>
          <p:nvPr>
            <p:ph type="ftr" sz="quarter" idx="11"/>
          </p:nvPr>
        </p:nvSpPr>
        <p:spPr/>
        <p:txBody>
          <a:bodyPr/>
          <a:lstStyle/>
          <a:p>
            <a:endParaRPr lang="tr-TR"/>
          </a:p>
        </p:txBody>
      </p:sp>
      <p:sp>
        <p:nvSpPr>
          <p:cNvPr id="1048666" name="6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048624"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48625"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48626"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1048627"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1048628" name="4 Veri Yer Tutucusu"/>
          <p:cNvSpPr>
            <a:spLocks noGrp="1"/>
          </p:cNvSpPr>
          <p:nvPr>
            <p:ph type="dt" sz="half" idx="10"/>
          </p:nvPr>
        </p:nvSpPr>
        <p:spPr/>
        <p:txBody>
          <a:bodyPr/>
          <a:lstStyle/>
          <a:p>
            <a:fld id="{6716A6E8-14E3-42F2-A250-FEBFB3ADA638}" type="datetimeFigureOut">
              <a:rPr lang="tr-TR" smtClean="0"/>
              <a:pPr/>
              <a:t>6.03.2026</a:t>
            </a:fld>
            <a:endParaRPr lang="tr-TR"/>
          </a:p>
        </p:txBody>
      </p:sp>
      <p:sp>
        <p:nvSpPr>
          <p:cNvPr id="1048629" name="5 Altbilgi Yer Tutucusu"/>
          <p:cNvSpPr>
            <a:spLocks noGrp="1"/>
          </p:cNvSpPr>
          <p:nvPr>
            <p:ph type="ftr" sz="quarter" idx="11"/>
          </p:nvPr>
        </p:nvSpPr>
        <p:spPr/>
        <p:txBody>
          <a:bodyPr/>
          <a:lstStyle/>
          <a:p>
            <a:endParaRPr lang="tr-TR"/>
          </a:p>
        </p:txBody>
      </p:sp>
      <p:sp>
        <p:nvSpPr>
          <p:cNvPr id="1048630" name="6 Slayt Numarası Yer Tutucusu"/>
          <p:cNvSpPr>
            <a:spLocks noGrp="1"/>
          </p:cNvSpPr>
          <p:nvPr>
            <p:ph type="sldNum" sz="quarter" idx="12"/>
          </p:nvPr>
        </p:nvSpPr>
        <p:spPr>
          <a:xfrm>
            <a:off x="8077200" y="6356350"/>
            <a:ext cx="609600" cy="365125"/>
          </a:xfrm>
        </p:spPr>
        <p:txBody>
          <a:bodyPr/>
          <a:lstStyle/>
          <a:p>
            <a:fld id="{4CAD5536-2C11-4798-B31B-BD03743FB31F}" type="slidenum">
              <a:rPr lang="tr-TR" smtClean="0"/>
              <a:pPr/>
              <a:t>‹#›</a:t>
            </a:fld>
            <a:endParaRPr lang="tr-TR"/>
          </a:p>
        </p:txBody>
      </p:sp>
      <p:sp>
        <p:nvSpPr>
          <p:cNvPr id="1048631"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48632" name="9 Serbest Form"/>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048633" name="10 Serbest Form"/>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48576" name="6 Serbest Form"/>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048577" name="7 Serbest Form"/>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048578"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1048579"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4858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716A6E8-14E3-42F2-A250-FEBFB3ADA638}" type="datetimeFigureOut">
              <a:rPr lang="tr-TR" smtClean="0"/>
              <a:pPr/>
              <a:t>6.03.2026</a:t>
            </a:fld>
            <a:endParaRPr lang="tr-TR"/>
          </a:p>
        </p:txBody>
      </p:sp>
      <p:sp>
        <p:nvSpPr>
          <p:cNvPr id="1048581"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048582"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CAD5536-2C11-4798-B31B-BD03743FB31F}" type="slidenum">
              <a:rPr lang="tr-TR" smtClean="0"/>
              <a:pPr/>
              <a:t>‹#›</a:t>
            </a:fld>
            <a:endParaRPr lang="tr-TR"/>
          </a:p>
        </p:txBody>
      </p:sp>
      <p:grpSp>
        <p:nvGrpSpPr>
          <p:cNvPr id="12" name="1 Grup"/>
          <p:cNvGrpSpPr/>
          <p:nvPr/>
        </p:nvGrpSpPr>
        <p:grpSpPr>
          <a:xfrm>
            <a:off x="-19017" y="202408"/>
            <a:ext cx="9180548" cy="649224"/>
            <a:chOff x="-19045" y="216550"/>
            <a:chExt cx="9180548" cy="649224"/>
          </a:xfrm>
        </p:grpSpPr>
        <p:sp>
          <p:nvSpPr>
            <p:cNvPr id="1048583"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16000">
                    <a:schemeClr val="accent2">
                      <a:shade val="75000"/>
                      <a:alpha val="56000"/>
                    </a:schemeClr>
                  </a:gs>
                  <a:gs pos="74000">
                    <a:schemeClr val="accent3">
                      <a:shade val="75000"/>
                    </a:schemeClr>
                  </a:gs>
                  <a:gs pos="86000">
                    <a:schemeClr val="tx1">
                      <a:alpha val="29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84"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33000">
                    <a:schemeClr val="accent2">
                      <a:alpha val="56000"/>
                    </a:schemeClr>
                  </a:gs>
                  <a:gs pos="44000">
                    <a:schemeClr val="accent1"/>
                  </a:gs>
                  <a:gs pos="74000">
                    <a:schemeClr val="accent4"/>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2 Alt Başlık"/>
          <p:cNvSpPr>
            <a:spLocks noGrp="1"/>
          </p:cNvSpPr>
          <p:nvPr>
            <p:ph type="subTitle" idx="1"/>
          </p:nvPr>
        </p:nvSpPr>
        <p:spPr>
          <a:xfrm>
            <a:off x="533400" y="2780928"/>
            <a:ext cx="8287072" cy="3744416"/>
          </a:xfrm>
        </p:spPr>
        <p:txBody>
          <a:bodyPr>
            <a:normAutofit/>
          </a:bodyPr>
          <a:lstStyle/>
          <a:p>
            <a:pPr algn="ctr"/>
            <a:r>
              <a:rPr lang="tr-TR" sz="3600" b="1" dirty="0">
                <a:latin typeface="Times New Roman" pitchFamily="18" charset="0"/>
                <a:cs typeface="Times New Roman" pitchFamily="18" charset="0"/>
              </a:rPr>
              <a:t>TÜRKİYE KAYAK FEDERASYONU</a:t>
            </a:r>
          </a:p>
          <a:p>
            <a:pPr algn="ctr"/>
            <a:endParaRPr lang="tr-TR" sz="3200" b="1" dirty="0">
              <a:latin typeface="Times New Roman" pitchFamily="18" charset="0"/>
              <a:cs typeface="Times New Roman" pitchFamily="18" charset="0"/>
            </a:endParaRPr>
          </a:p>
          <a:p>
            <a:pPr algn="ctr"/>
            <a:r>
              <a:rPr lang="tr-TR" sz="3200" b="1" dirty="0">
                <a:latin typeface="Times New Roman" pitchFamily="18" charset="0"/>
                <a:cs typeface="Times New Roman" pitchFamily="18" charset="0"/>
              </a:rPr>
              <a:t>BERKİN USTA SEZONU SNOWBOARD MİLLİ TAKIM SEÇMESİ YARIŞMASI</a:t>
            </a:r>
          </a:p>
          <a:p>
            <a:pPr algn="ctr"/>
            <a:r>
              <a:rPr lang="tr-TR" sz="3200" b="1" dirty="0">
                <a:latin typeface="Times New Roman" pitchFamily="18" charset="0"/>
                <a:cs typeface="Times New Roman" pitchFamily="18" charset="0"/>
              </a:rPr>
              <a:t>	PALADÖKEN/ERZURUM </a:t>
            </a:r>
          </a:p>
          <a:p>
            <a:pPr algn="ctr"/>
            <a:r>
              <a:rPr lang="tr-TR" sz="3200" b="1" dirty="0">
                <a:latin typeface="Times New Roman" pitchFamily="18" charset="0"/>
                <a:cs typeface="Times New Roman" pitchFamily="18" charset="0"/>
              </a:rPr>
              <a:t>12 MART 2026</a:t>
            </a:r>
          </a:p>
        </p:txBody>
      </p:sp>
      <p:pic>
        <p:nvPicPr>
          <p:cNvPr id="2097152" name="3 Resim" descr="tkf-logo.jpg"/>
          <p:cNvPicPr>
            <a:picLocks noChangeAspect="1"/>
          </p:cNvPicPr>
          <p:nvPr/>
        </p:nvPicPr>
        <p:blipFill>
          <a:blip r:embed="rId2" cstate="print"/>
          <a:stretch>
            <a:fillRect/>
          </a:stretch>
        </p:blipFill>
        <p:spPr>
          <a:xfrm>
            <a:off x="3851920" y="980728"/>
            <a:ext cx="1296144" cy="15430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1 Başlık"/>
          <p:cNvSpPr>
            <a:spLocks noGrp="1"/>
          </p:cNvSpPr>
          <p:nvPr>
            <p:ph type="title"/>
          </p:nvPr>
        </p:nvSpPr>
        <p:spPr>
          <a:xfrm>
            <a:off x="395536" y="188640"/>
            <a:ext cx="8229600" cy="1008112"/>
          </a:xfrm>
        </p:spPr>
        <p:txBody>
          <a:bodyPr>
            <a:normAutofit/>
          </a:bodyPr>
          <a:lstStyle/>
          <a:p>
            <a:pPr algn="ctr"/>
            <a:r>
              <a:rPr lang="tr-TR" b="1" u="sng" dirty="0"/>
              <a:t>İL YOKLAMASI</a:t>
            </a:r>
            <a:endParaRPr lang="tr-TR" u="sng" dirty="0"/>
          </a:p>
        </p:txBody>
      </p:sp>
      <p:sp>
        <p:nvSpPr>
          <p:cNvPr id="1048597" name="2 İçerik Yer Tutucusu"/>
          <p:cNvSpPr>
            <a:spLocks noGrp="1"/>
          </p:cNvSpPr>
          <p:nvPr>
            <p:ph idx="1"/>
          </p:nvPr>
        </p:nvSpPr>
        <p:spPr>
          <a:xfrm>
            <a:off x="457200" y="1628800"/>
            <a:ext cx="8229600" cy="4695800"/>
          </a:xfrm>
        </p:spPr>
        <p:txBody>
          <a:bodyPr numCol="2">
            <a:normAutofit fontScale="89167" lnSpcReduction="10000"/>
          </a:bodyPr>
          <a:lstStyle/>
          <a:p>
            <a:r>
              <a:rPr lang="tr-TR" sz="2400" b="1" dirty="0">
                <a:latin typeface="Times New Roman" pitchFamily="18" charset="0"/>
                <a:cs typeface="Times New Roman" pitchFamily="18" charset="0"/>
              </a:rPr>
              <a:t>ANTALYA            </a:t>
            </a:r>
          </a:p>
          <a:p>
            <a:r>
              <a:rPr lang="tr-TR" sz="2400" b="1" dirty="0">
                <a:latin typeface="Times New Roman" pitchFamily="18" charset="0"/>
                <a:cs typeface="Times New Roman" pitchFamily="18" charset="0"/>
              </a:rPr>
              <a:t>ANKARA</a:t>
            </a:r>
          </a:p>
          <a:p>
            <a:r>
              <a:rPr lang="tr-TR" sz="2400" b="1" dirty="0">
                <a:latin typeface="Times New Roman" pitchFamily="18" charset="0"/>
                <a:cs typeface="Times New Roman" pitchFamily="18" charset="0"/>
              </a:rPr>
              <a:t>ARDAHAN</a:t>
            </a:r>
          </a:p>
          <a:p>
            <a:r>
              <a:rPr lang="tr-TR" sz="2400" b="1" dirty="0">
                <a:latin typeface="Times New Roman" pitchFamily="18" charset="0"/>
                <a:cs typeface="Times New Roman" pitchFamily="18" charset="0"/>
              </a:rPr>
              <a:t>BURSA</a:t>
            </a:r>
          </a:p>
          <a:p>
            <a:r>
              <a:rPr lang="tr-TR" sz="2400" b="1" dirty="0">
                <a:latin typeface="Times New Roman" pitchFamily="18" charset="0"/>
                <a:cs typeface="Times New Roman" pitchFamily="18" charset="0"/>
              </a:rPr>
              <a:t>BİTLİS</a:t>
            </a:r>
          </a:p>
          <a:p>
            <a:r>
              <a:rPr lang="tr-TR" sz="2400" b="1" dirty="0">
                <a:latin typeface="Times New Roman" pitchFamily="18" charset="0"/>
                <a:cs typeface="Times New Roman" pitchFamily="18" charset="0"/>
              </a:rPr>
              <a:t>DENİZLİ</a:t>
            </a:r>
          </a:p>
          <a:p>
            <a:r>
              <a:rPr lang="tr-TR" sz="2400" b="1" dirty="0">
                <a:latin typeface="Times New Roman" pitchFamily="18" charset="0"/>
                <a:cs typeface="Times New Roman" pitchFamily="18" charset="0"/>
              </a:rPr>
              <a:t>ESKİŞEHİR</a:t>
            </a:r>
          </a:p>
          <a:p>
            <a:r>
              <a:rPr lang="tr-TR" sz="2400" b="1" dirty="0">
                <a:latin typeface="Times New Roman" pitchFamily="18" charset="0"/>
                <a:cs typeface="Times New Roman" pitchFamily="18" charset="0"/>
              </a:rPr>
              <a:t>ERZURUM</a:t>
            </a:r>
          </a:p>
          <a:p>
            <a:r>
              <a:rPr lang="tr-TR" sz="2400" b="1" dirty="0">
                <a:latin typeface="Times New Roman" pitchFamily="18" charset="0"/>
                <a:cs typeface="Times New Roman" pitchFamily="18" charset="0"/>
              </a:rPr>
              <a:t>ERZİNCAN</a:t>
            </a:r>
          </a:p>
          <a:p>
            <a:r>
              <a:rPr lang="tr-TR" sz="2400" b="1" dirty="0">
                <a:latin typeface="Times New Roman" pitchFamily="18" charset="0"/>
                <a:cs typeface="Times New Roman" pitchFamily="18" charset="0"/>
              </a:rPr>
              <a:t>İSTANBUL</a:t>
            </a:r>
          </a:p>
          <a:p>
            <a:r>
              <a:rPr lang="tr-TR" sz="2400" b="1" dirty="0">
                <a:latin typeface="Times New Roman" pitchFamily="18" charset="0"/>
                <a:cs typeface="Times New Roman" pitchFamily="18" charset="0"/>
              </a:rPr>
              <a:t>ISPARTA</a:t>
            </a:r>
          </a:p>
          <a:p>
            <a:r>
              <a:rPr lang="tr-TR" sz="2400" b="1" dirty="0">
                <a:latin typeface="Times New Roman" pitchFamily="18" charset="0"/>
                <a:cs typeface="Times New Roman" pitchFamily="18" charset="0"/>
              </a:rPr>
              <a:t>HAKKARİ</a:t>
            </a:r>
          </a:p>
          <a:p>
            <a:pPr>
              <a:buNone/>
            </a:pPr>
            <a:r>
              <a:rPr lang="tr-TR" sz="2400" b="1" dirty="0">
                <a:latin typeface="Times New Roman" pitchFamily="18" charset="0"/>
                <a:cs typeface="Times New Roman" pitchFamily="18" charset="0"/>
              </a:rPr>
              <a:t>                                       </a:t>
            </a:r>
          </a:p>
          <a:p>
            <a:r>
              <a:rPr lang="tr-TR" sz="2400" b="1" dirty="0">
                <a:latin typeface="Times New Roman" pitchFamily="18" charset="0"/>
                <a:cs typeface="Times New Roman" pitchFamily="18" charset="0"/>
              </a:rPr>
              <a:t>NEVŞEHİR</a:t>
            </a:r>
          </a:p>
          <a:p>
            <a:r>
              <a:rPr lang="tr-TR" sz="2400" b="1" dirty="0">
                <a:latin typeface="Times New Roman" pitchFamily="18" charset="0"/>
                <a:cs typeface="Times New Roman" pitchFamily="18" charset="0"/>
              </a:rPr>
              <a:t>KARS </a:t>
            </a:r>
          </a:p>
          <a:p>
            <a:r>
              <a:rPr lang="tr-TR" sz="2400" b="1" dirty="0">
                <a:latin typeface="Times New Roman" pitchFamily="18" charset="0"/>
                <a:cs typeface="Times New Roman" pitchFamily="18" charset="0"/>
              </a:rPr>
              <a:t>KASTAMONU</a:t>
            </a:r>
          </a:p>
          <a:p>
            <a:r>
              <a:rPr lang="tr-TR" sz="2400" b="1" dirty="0">
                <a:latin typeface="Times New Roman" pitchFamily="18" charset="0"/>
                <a:cs typeface="Times New Roman" pitchFamily="18" charset="0"/>
              </a:rPr>
              <a:t>KAYSERİ</a:t>
            </a:r>
          </a:p>
          <a:p>
            <a:r>
              <a:rPr lang="tr-TR" sz="2400" b="1" dirty="0">
                <a:latin typeface="Times New Roman" pitchFamily="18" charset="0"/>
                <a:cs typeface="Times New Roman" pitchFamily="18" charset="0"/>
              </a:rPr>
              <a:t>RİZE</a:t>
            </a:r>
          </a:p>
          <a:p>
            <a:r>
              <a:rPr lang="tr-TR" sz="2400" b="1" dirty="0">
                <a:latin typeface="Times New Roman" pitchFamily="18" charset="0"/>
                <a:cs typeface="Times New Roman" pitchFamily="18" charset="0"/>
              </a:rPr>
              <a:t>MUŞ</a:t>
            </a:r>
          </a:p>
          <a:p>
            <a:r>
              <a:rPr lang="tr-TR" sz="2400" b="1" dirty="0">
                <a:latin typeface="Times New Roman" pitchFamily="18" charset="0"/>
                <a:cs typeface="Times New Roman" pitchFamily="18" charset="0"/>
              </a:rPr>
              <a:t>SAKARYA</a:t>
            </a:r>
          </a:p>
          <a:p>
            <a:r>
              <a:rPr lang="tr-TR" sz="2400" b="1" dirty="0">
                <a:latin typeface="Times New Roman" pitchFamily="18" charset="0"/>
                <a:cs typeface="Times New Roman" pitchFamily="18" charset="0"/>
              </a:rPr>
              <a:t>SİVAS</a:t>
            </a:r>
          </a:p>
          <a:p>
            <a:r>
              <a:rPr lang="tr-TR" sz="2400" b="1" dirty="0">
                <a:latin typeface="Times New Roman" pitchFamily="18" charset="0"/>
                <a:cs typeface="Times New Roman" pitchFamily="18" charset="0"/>
              </a:rPr>
              <a:t>VAN</a:t>
            </a:r>
          </a:p>
          <a:p>
            <a:r>
              <a:rPr lang="tr-TR" sz="2400" b="1" dirty="0">
                <a:latin typeface="Times New Roman" pitchFamily="18" charset="0"/>
                <a:cs typeface="Times New Roman" pitchFamily="18" charset="0"/>
              </a:rPr>
              <a:t>ÇANAKKALE</a:t>
            </a:r>
          </a:p>
          <a:p>
            <a:pPr marL="0" indent="0">
              <a:buNone/>
            </a:pPr>
            <a:endParaRPr lang="tr-TR" b="1" dirty="0">
              <a:latin typeface="Times New Roman" pitchFamily="18" charset="0"/>
              <a:cs typeface="Times New Roman" pitchFamily="18" charset="0"/>
            </a:endParaRPr>
          </a:p>
          <a:p>
            <a:pPr marL="0" indent="0">
              <a:buNone/>
            </a:pPr>
            <a:endParaRPr lang="tr-TR"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1 Başlık"/>
          <p:cNvSpPr>
            <a:spLocks noGrp="1"/>
          </p:cNvSpPr>
          <p:nvPr>
            <p:ph type="title"/>
          </p:nvPr>
        </p:nvSpPr>
        <p:spPr>
          <a:xfrm>
            <a:off x="457200" y="404664"/>
            <a:ext cx="8229600" cy="1008112"/>
          </a:xfrm>
        </p:spPr>
        <p:txBody>
          <a:bodyPr>
            <a:normAutofit/>
          </a:bodyPr>
          <a:lstStyle/>
          <a:p>
            <a:pPr algn="ctr"/>
            <a:r>
              <a:rPr lang="tr-TR" b="1" dirty="0"/>
              <a:t>YARIŞMA PROGRAMI</a:t>
            </a:r>
          </a:p>
        </p:txBody>
      </p:sp>
      <p:sp>
        <p:nvSpPr>
          <p:cNvPr id="1048599" name="2 İçerik Yer Tutucusu"/>
          <p:cNvSpPr>
            <a:spLocks noGrp="1"/>
          </p:cNvSpPr>
          <p:nvPr>
            <p:ph idx="1"/>
          </p:nvPr>
        </p:nvSpPr>
        <p:spPr>
          <a:xfrm>
            <a:off x="457200" y="1484784"/>
            <a:ext cx="8229600" cy="4896544"/>
          </a:xfrm>
        </p:spPr>
        <p:txBody>
          <a:bodyPr>
            <a:normAutofit lnSpcReduction="10000"/>
          </a:bodyPr>
          <a:lstStyle/>
          <a:p>
            <a:pPr marL="0" indent="0" algn="ctr">
              <a:buNone/>
            </a:pPr>
            <a:r>
              <a:rPr lang="tr-TR" b="1" u="sng" dirty="0">
                <a:latin typeface="+mj-lt"/>
              </a:rPr>
              <a:t> </a:t>
            </a:r>
            <a:endParaRPr lang="zh-CN" altLang="en-US" dirty="0"/>
          </a:p>
          <a:p>
            <a:pPr marL="0" indent="0" algn="ctr">
              <a:buNone/>
            </a:pPr>
            <a:r>
              <a:rPr lang="tr-TR" altLang="en-US" b="1" u="sng" dirty="0">
                <a:latin typeface="+mj-lt"/>
              </a:rPr>
              <a:t>11 MART 2026 SAAT 18:00 TEKNİK TOPLANTI</a:t>
            </a:r>
          </a:p>
          <a:p>
            <a:pPr marL="0" indent="0" algn="ctr">
              <a:buNone/>
            </a:pPr>
            <a:r>
              <a:rPr lang="en-US" altLang="en-US" b="1" dirty="0">
                <a:latin typeface="+mj-lt"/>
              </a:rPr>
              <a:t>YER : </a:t>
            </a:r>
            <a:r>
              <a:rPr lang="en-US" altLang="en-US" b="1" dirty="0" err="1">
                <a:latin typeface="+mj-lt"/>
              </a:rPr>
              <a:t>Kayakla</a:t>
            </a:r>
            <a:r>
              <a:rPr lang="en-US" altLang="en-US" b="1" dirty="0">
                <a:latin typeface="+mj-lt"/>
              </a:rPr>
              <a:t> </a:t>
            </a:r>
            <a:r>
              <a:rPr lang="en-US" altLang="en-US" b="1" dirty="0" err="1">
                <a:latin typeface="+mj-lt"/>
              </a:rPr>
              <a:t>Atlama</a:t>
            </a:r>
            <a:r>
              <a:rPr lang="en-US" altLang="en-US" b="1" dirty="0">
                <a:latin typeface="+mj-lt"/>
              </a:rPr>
              <a:t> </a:t>
            </a:r>
            <a:r>
              <a:rPr lang="en-US" altLang="en-US" b="1" dirty="0" err="1">
                <a:latin typeface="+mj-lt"/>
              </a:rPr>
              <a:t>Kuleleri</a:t>
            </a:r>
            <a:r>
              <a:rPr lang="en-US" altLang="en-US" b="1" dirty="0">
                <a:latin typeface="+mj-lt"/>
              </a:rPr>
              <a:t> </a:t>
            </a:r>
            <a:r>
              <a:rPr lang="en-US" altLang="en-US" b="1" dirty="0" err="1">
                <a:latin typeface="+mj-lt"/>
              </a:rPr>
              <a:t>Toplantı</a:t>
            </a:r>
            <a:r>
              <a:rPr lang="en-US" altLang="en-US" b="1" dirty="0">
                <a:latin typeface="+mj-lt"/>
              </a:rPr>
              <a:t> </a:t>
            </a:r>
            <a:r>
              <a:rPr lang="en-US" altLang="en-US" b="1" dirty="0" err="1">
                <a:latin typeface="+mj-lt"/>
              </a:rPr>
              <a:t>Salonu</a:t>
            </a:r>
            <a:endParaRPr lang="zh-CN" altLang="en-US" dirty="0"/>
          </a:p>
          <a:p>
            <a:pPr>
              <a:buNone/>
            </a:pPr>
            <a:endParaRPr lang="tr-TR" sz="2400" dirty="0">
              <a:latin typeface="+mj-lt"/>
            </a:endParaRPr>
          </a:p>
          <a:p>
            <a:pPr>
              <a:buNone/>
            </a:pPr>
            <a:r>
              <a:rPr lang="tr-TR" sz="2400" b="1" u="sng" dirty="0">
                <a:latin typeface="+mj-lt"/>
              </a:rPr>
              <a:t>12 MART 2026 BÜYÜK SLALOM YARIŞMASI</a:t>
            </a:r>
            <a:endParaRPr lang="zh-CN" altLang="en-US" dirty="0"/>
          </a:p>
          <a:p>
            <a:r>
              <a:rPr lang="tr-TR" sz="2400" dirty="0">
                <a:latin typeface="+mj-lt"/>
              </a:rPr>
              <a:t>PİST TANIMA 	: 09:15 – 09:45</a:t>
            </a:r>
          </a:p>
          <a:p>
            <a:r>
              <a:rPr lang="tr-TR" sz="2400" dirty="0">
                <a:latin typeface="+mj-lt"/>
              </a:rPr>
              <a:t>YARIŞMA SAATİ	: 10:00 </a:t>
            </a:r>
          </a:p>
          <a:p>
            <a:pPr>
              <a:buNone/>
            </a:pPr>
            <a:endParaRPr lang="tr-TR" sz="2400" dirty="0">
              <a:latin typeface="+mj-lt"/>
            </a:endParaRPr>
          </a:p>
          <a:p>
            <a:pPr>
              <a:buNone/>
            </a:pPr>
            <a:r>
              <a:rPr lang="tr-TR" altLang="zh-CN" sz="2400" b="1" u="sng" dirty="0">
                <a:latin typeface="+mj-lt"/>
              </a:rPr>
              <a:t>12 MART 2026 SLALOM YARIŞMASI</a:t>
            </a:r>
            <a:endParaRPr lang="zh-CN" altLang="en-US" dirty="0"/>
          </a:p>
          <a:p>
            <a:r>
              <a:rPr lang="tr-TR" sz="2400" dirty="0">
                <a:latin typeface="+mj-lt"/>
              </a:rPr>
              <a:t>PİST TANIMA	: 12:00 – 12:20</a:t>
            </a:r>
          </a:p>
          <a:p>
            <a:r>
              <a:rPr lang="tr-TR" sz="2400" dirty="0">
                <a:latin typeface="+mj-lt"/>
              </a:rPr>
              <a:t>YARIŞMA SAATİ	: 12:30</a:t>
            </a:r>
          </a:p>
          <a:p>
            <a:endParaRPr lang="tr-TR" sz="2000" dirty="0">
              <a:latin typeface="+mj-lt"/>
            </a:endParaRPr>
          </a:p>
          <a:p>
            <a:endParaRPr lang="tr-TR" sz="20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728040641"/>
              </p:ext>
            </p:extLst>
          </p:nvPr>
        </p:nvGraphicFramePr>
        <p:xfrm>
          <a:off x="323527" y="664675"/>
          <a:ext cx="8496945" cy="2584465"/>
        </p:xfrm>
        <a:graphic>
          <a:graphicData uri="http://schemas.openxmlformats.org/drawingml/2006/table">
            <a:tbl>
              <a:tblPr firstRow="1" firstCol="1" bandRow="1">
                <a:tableStyleId>{5C22544A-7EE6-4342-B048-85BDC9FD1C3A}</a:tableStyleId>
              </a:tblPr>
              <a:tblGrid>
                <a:gridCol w="3015998">
                  <a:extLst>
                    <a:ext uri="{9D8B030D-6E8A-4147-A177-3AD203B41FA5}">
                      <a16:colId xmlns:a16="http://schemas.microsoft.com/office/drawing/2014/main" val="20000"/>
                    </a:ext>
                  </a:extLst>
                </a:gridCol>
                <a:gridCol w="5318387">
                  <a:extLst>
                    <a:ext uri="{9D8B030D-6E8A-4147-A177-3AD203B41FA5}">
                      <a16:colId xmlns:a16="http://schemas.microsoft.com/office/drawing/2014/main" val="20001"/>
                    </a:ext>
                  </a:extLst>
                </a:gridCol>
                <a:gridCol w="162560">
                  <a:extLst>
                    <a:ext uri="{9D8B030D-6E8A-4147-A177-3AD203B41FA5}">
                      <a16:colId xmlns:a16="http://schemas.microsoft.com/office/drawing/2014/main" val="20002"/>
                    </a:ext>
                  </a:extLst>
                </a:gridCol>
              </a:tblGrid>
              <a:tr h="1112373">
                <a:tc>
                  <a:txBody>
                    <a:bodyPr/>
                    <a:lstStyle/>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r>
                        <a:rPr lang="tr-TR" sz="1200" dirty="0">
                          <a:effectLst/>
                          <a:latin typeface="+mj-lt"/>
                        </a:rPr>
                        <a:t>KATEGORİLER</a:t>
                      </a:r>
                      <a:endParaRPr lang="tr-TR" sz="11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r>
                        <a:rPr lang="tr-TR" sz="1200" dirty="0">
                          <a:effectLst/>
                          <a:latin typeface="+mj-lt"/>
                        </a:rPr>
                        <a:t>DOĞUM TARİHLERİ</a:t>
                      </a:r>
                      <a:endParaRPr lang="tr-TR" sz="11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0"/>
                  </a:ext>
                </a:extLst>
              </a:tr>
              <a:tr h="736046">
                <a:tc>
                  <a:txBody>
                    <a:bodyPr/>
                    <a:lstStyle/>
                    <a:p>
                      <a:pPr marL="457200" algn="just">
                        <a:lnSpc>
                          <a:spcPct val="107000"/>
                        </a:lnSpc>
                        <a:spcAft>
                          <a:spcPts val="0"/>
                        </a:spcAft>
                        <a:tabLst>
                          <a:tab pos="4348480" algn="l"/>
                        </a:tabLst>
                      </a:pPr>
                      <a:endParaRPr lang="tr-TR" sz="1400" dirty="0">
                        <a:effectLst/>
                        <a:latin typeface="+mj-lt"/>
                        <a:cs typeface="Times New Roman"/>
                      </a:endParaRPr>
                    </a:p>
                    <a:p>
                      <a:pPr marL="457200" algn="just">
                        <a:lnSpc>
                          <a:spcPct val="107000"/>
                        </a:lnSpc>
                        <a:spcAft>
                          <a:spcPts val="0"/>
                        </a:spcAft>
                        <a:tabLst>
                          <a:tab pos="4348480" algn="l"/>
                        </a:tabLst>
                      </a:pPr>
                      <a:r>
                        <a:rPr lang="tr-TR" sz="1400" dirty="0">
                          <a:effectLst/>
                          <a:latin typeface="+mj-lt"/>
                        </a:rPr>
                        <a:t>+18 Erkek / Kadınlar</a:t>
                      </a:r>
                    </a:p>
                  </a:txBody>
                  <a:tcPr marL="68580" marR="68580" marT="0" marB="0"/>
                </a:tc>
                <a:tc>
                  <a:txBody>
                    <a:bodyPr/>
                    <a:lstStyle/>
                    <a:p>
                      <a:pPr marL="457200" algn="just">
                        <a:lnSpc>
                          <a:spcPct val="107000"/>
                        </a:lnSpc>
                        <a:spcAft>
                          <a:spcPts val="0"/>
                        </a:spcAft>
                        <a:tabLst>
                          <a:tab pos="4348480" algn="l"/>
                        </a:tabLst>
                      </a:pPr>
                      <a:r>
                        <a:rPr lang="tr-TR" sz="1400" dirty="0">
                          <a:effectLst/>
                          <a:latin typeface="+mj-lt"/>
                        </a:rPr>
                        <a:t>   </a:t>
                      </a:r>
                    </a:p>
                    <a:p>
                      <a:pPr marL="457200" algn="just">
                        <a:lnSpc>
                          <a:spcPct val="107000"/>
                        </a:lnSpc>
                        <a:spcAft>
                          <a:spcPts val="0"/>
                        </a:spcAft>
                        <a:tabLst>
                          <a:tab pos="4348480" algn="l"/>
                        </a:tabLst>
                      </a:pPr>
                      <a:r>
                        <a:rPr lang="tr-TR" sz="1400" dirty="0">
                          <a:effectLst/>
                          <a:latin typeface="+mj-lt"/>
                        </a:rPr>
                        <a:t>2007 ve </a:t>
                      </a:r>
                      <a:r>
                        <a:rPr lang="tr-TR" sz="1400" baseline="0" dirty="0">
                          <a:effectLst/>
                          <a:latin typeface="+mj-lt"/>
                        </a:rPr>
                        <a:t>üstü </a:t>
                      </a:r>
                      <a:r>
                        <a:rPr lang="tr-TR" sz="1400" dirty="0">
                          <a:effectLst/>
                          <a:latin typeface="+mj-lt"/>
                        </a:rPr>
                        <a:t>doğumlular</a:t>
                      </a:r>
                      <a:endParaRPr lang="tr-TR" sz="14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1"/>
                  </a:ext>
                </a:extLst>
              </a:tr>
              <a:tr h="736046">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U18 Erkekler ve Kızlar</a:t>
                      </a:r>
                      <a:endParaRPr lang="tr-TR" sz="1400" dirty="0">
                        <a:effectLst/>
                        <a:latin typeface="+mj-lt"/>
                        <a:ea typeface="Calibri"/>
                        <a:cs typeface="Times New Roman"/>
                      </a:endParaRPr>
                    </a:p>
                  </a:txBody>
                  <a:tcPr marL="68580" marR="68580" marT="0" marB="0"/>
                </a:tc>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2010-2009-2008 doğumlular</a:t>
                      </a:r>
                      <a:endParaRPr lang="tr-TR" sz="14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
        <p:nvSpPr>
          <p:cNvPr id="5" name="Rectangle 1"/>
          <p:cNvSpPr>
            <a:spLocks noChangeArrowheads="1"/>
          </p:cNvSpPr>
          <p:nvPr/>
        </p:nvSpPr>
        <p:spPr bwMode="auto">
          <a:xfrm>
            <a:off x="1924050" y="24669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348163" algn="l"/>
              </a:tabLst>
            </a:pPr>
            <a:endParaRPr kumimoji="0" lang="tr-TR"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0495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Unvan 1"/>
          <p:cNvSpPr>
            <a:spLocks noGrp="1"/>
          </p:cNvSpPr>
          <p:nvPr>
            <p:ph type="title"/>
          </p:nvPr>
        </p:nvSpPr>
        <p:spPr>
          <a:xfrm>
            <a:off x="425268" y="188640"/>
            <a:ext cx="8229600" cy="870919"/>
          </a:xfrm>
        </p:spPr>
        <p:txBody>
          <a:bodyPr>
            <a:normAutofit fontScale="90000"/>
          </a:bodyPr>
          <a:lstStyle/>
          <a:p>
            <a:r>
              <a:rPr lang="tr-TR" b="1" u="sng" dirty="0"/>
              <a:t>MİLLİ TAKIM SEÇMESİ KOTALARI</a:t>
            </a:r>
            <a:endParaRPr lang="tr-TR" dirty="0"/>
          </a:p>
        </p:txBody>
      </p:sp>
      <p:graphicFrame>
        <p:nvGraphicFramePr>
          <p:cNvPr id="4194307" name="İçerik Yer Tutucusu 5"/>
          <p:cNvGraphicFramePr>
            <a:graphicFrameLocks noGrp="1"/>
          </p:cNvGraphicFramePr>
          <p:nvPr>
            <p:ph idx="1"/>
            <p:extLst>
              <p:ext uri="{D42A27DB-BD31-4B8C-83A1-F6EECF244321}">
                <p14:modId xmlns:p14="http://schemas.microsoft.com/office/powerpoint/2010/main" val="711548117"/>
              </p:ext>
            </p:extLst>
          </p:nvPr>
        </p:nvGraphicFramePr>
        <p:xfrm>
          <a:off x="422094" y="1033283"/>
          <a:ext cx="7784846" cy="2415161"/>
        </p:xfrm>
        <a:graphic>
          <a:graphicData uri="http://schemas.openxmlformats.org/drawingml/2006/table">
            <a:tbl>
              <a:tblPr firstRow="1" bandRow="1">
                <a:tableStyleId>{5C22544A-7EE6-4342-B048-85BDC9FD1C3A}</a:tableStyleId>
              </a:tblPr>
              <a:tblGrid>
                <a:gridCol w="3670046">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25035">
                <a:tc>
                  <a:txBody>
                    <a:bodyPr/>
                    <a:lstStyle/>
                    <a:p>
                      <a:pPr algn="ctr"/>
                      <a:r>
                        <a:rPr lang="tr-TR" sz="2400" dirty="0">
                          <a:latin typeface="+mj-lt"/>
                        </a:rPr>
                        <a:t>KATEGORİLER</a:t>
                      </a:r>
                    </a:p>
                  </a:txBody>
                  <a:tcPr anchor="ctr"/>
                </a:tc>
                <a:tc>
                  <a:txBody>
                    <a:bodyPr/>
                    <a:lstStyle/>
                    <a:p>
                      <a:pPr marL="0" indent="0" algn="ctr">
                        <a:buNone/>
                      </a:pPr>
                      <a:r>
                        <a:rPr lang="tr-TR" sz="2400" baseline="0" dirty="0">
                          <a:latin typeface="+mj-lt"/>
                        </a:rPr>
                        <a:t>KOTA SAYISI</a:t>
                      </a:r>
                    </a:p>
                  </a:txBody>
                  <a:tcPr anchor="ctr"/>
                </a:tc>
                <a:extLst>
                  <a:ext uri="{0D108BD9-81ED-4DB2-BD59-A6C34878D82A}">
                    <a16:rowId xmlns:a16="http://schemas.microsoft.com/office/drawing/2014/main" val="10000"/>
                  </a:ext>
                </a:extLst>
              </a:tr>
              <a:tr h="945063">
                <a:tc>
                  <a:txBody>
                    <a:bodyPr/>
                    <a:lstStyle/>
                    <a:p>
                      <a:r>
                        <a:rPr lang="tr-TR" sz="2400" b="1" baseline="0" dirty="0">
                          <a:latin typeface="+mj-lt"/>
                        </a:rPr>
                        <a:t>+18 Erkekler </a:t>
                      </a:r>
                    </a:p>
                    <a:p>
                      <a:r>
                        <a:rPr lang="tr-TR" sz="2400" b="1" dirty="0">
                          <a:latin typeface="+mj-lt"/>
                        </a:rPr>
                        <a:t>+18 Kadınlar</a:t>
                      </a:r>
                    </a:p>
                  </a:txBody>
                  <a:tcPr/>
                </a:tc>
                <a:tc>
                  <a:txBody>
                    <a:bodyPr/>
                    <a:lstStyle/>
                    <a:p>
                      <a:pPr algn="ctr"/>
                      <a:r>
                        <a:rPr lang="tr-TR" sz="2400" b="1" dirty="0">
                          <a:latin typeface="+mj-lt"/>
                        </a:rPr>
                        <a:t>10 sporcu </a:t>
                      </a:r>
                    </a:p>
                    <a:p>
                      <a:pPr algn="ctr"/>
                      <a:r>
                        <a:rPr lang="tr-TR" sz="2400" b="1" dirty="0">
                          <a:latin typeface="+mj-lt"/>
                        </a:rPr>
                        <a:t>8 sporcu</a:t>
                      </a:r>
                    </a:p>
                  </a:txBody>
                  <a:tcPr/>
                </a:tc>
                <a:extLst>
                  <a:ext uri="{0D108BD9-81ED-4DB2-BD59-A6C34878D82A}">
                    <a16:rowId xmlns:a16="http://schemas.microsoft.com/office/drawing/2014/main" val="10001"/>
                  </a:ext>
                </a:extLst>
              </a:tr>
              <a:tr h="945063">
                <a:tc>
                  <a:txBody>
                    <a:bodyPr/>
                    <a:lstStyle/>
                    <a:p>
                      <a:r>
                        <a:rPr lang="tr-TR" sz="2400" b="1" dirty="0">
                          <a:latin typeface="+mj-lt"/>
                        </a:rPr>
                        <a:t>U 18 </a:t>
                      </a:r>
                      <a:r>
                        <a:rPr kumimoji="0" lang="tr-TR" sz="2400" b="1" kern="1200" baseline="0" dirty="0">
                          <a:solidFill>
                            <a:schemeClr val="dk1"/>
                          </a:solidFill>
                          <a:latin typeface="+mn-lt"/>
                          <a:ea typeface="+mn-ea"/>
                          <a:cs typeface="+mn-cs"/>
                        </a:rPr>
                        <a:t>Erkekler</a:t>
                      </a:r>
                    </a:p>
                    <a:p>
                      <a:r>
                        <a:rPr kumimoji="0" lang="tr-TR" sz="2400" b="1" kern="1200" dirty="0">
                          <a:solidFill>
                            <a:schemeClr val="dk1"/>
                          </a:solidFill>
                          <a:latin typeface="+mj-lt"/>
                          <a:ea typeface="+mn-ea"/>
                          <a:cs typeface="+mn-cs"/>
                        </a:rPr>
                        <a:t>U 18 </a:t>
                      </a:r>
                      <a:r>
                        <a:rPr kumimoji="0" lang="tr-TR" sz="2400" b="1" kern="1200" dirty="0">
                          <a:solidFill>
                            <a:schemeClr val="dk1"/>
                          </a:solidFill>
                          <a:latin typeface="+mn-lt"/>
                          <a:ea typeface="+mn-ea"/>
                          <a:cs typeface="+mn-cs"/>
                        </a:rPr>
                        <a:t>Kadınlar </a:t>
                      </a:r>
                      <a:endParaRPr lang="tr-TR" sz="2400" b="1" dirty="0">
                        <a:latin typeface="+mj-lt"/>
                      </a:endParaRPr>
                    </a:p>
                  </a:txBody>
                  <a:tcPr/>
                </a:tc>
                <a:tc>
                  <a:txBody>
                    <a:bodyPr/>
                    <a:lstStyle/>
                    <a:p>
                      <a:pPr algn="ctr"/>
                      <a:r>
                        <a:rPr lang="tr-TR" sz="2400" b="1" baseline="0" dirty="0">
                          <a:latin typeface="+mj-lt"/>
                        </a:rPr>
                        <a:t>10 </a:t>
                      </a:r>
                      <a:r>
                        <a:rPr lang="tr-TR" sz="2400" b="1" dirty="0">
                          <a:latin typeface="+mj-lt"/>
                        </a:rPr>
                        <a:t>sporcu </a:t>
                      </a:r>
                    </a:p>
                    <a:p>
                      <a:pPr marL="0" marR="0" indent="0" algn="ctr" defTabSz="914400" rtl="0" eaLnBrk="1" fontAlgn="auto" latinLnBrk="0" hangingPunct="1">
                        <a:lnSpc>
                          <a:spcPct val="100000"/>
                        </a:lnSpc>
                        <a:spcBef>
                          <a:spcPts val="0"/>
                        </a:spcBef>
                        <a:spcAft>
                          <a:spcPts val="0"/>
                        </a:spcAft>
                        <a:buClrTx/>
                        <a:buSzTx/>
                        <a:buFontTx/>
                        <a:buNone/>
                      </a:pPr>
                      <a:r>
                        <a:rPr kumimoji="0" lang="tr-TR" sz="2400" b="1" kern="1200" dirty="0">
                          <a:solidFill>
                            <a:schemeClr val="dk1"/>
                          </a:solidFill>
                          <a:latin typeface="+mj-lt"/>
                          <a:ea typeface="+mn-ea"/>
                          <a:cs typeface="+mn-cs"/>
                        </a:rPr>
                        <a:t>8 sporcu</a:t>
                      </a:r>
                    </a:p>
                  </a:txBody>
                  <a:tcPr/>
                </a:tc>
                <a:extLst>
                  <a:ext uri="{0D108BD9-81ED-4DB2-BD59-A6C34878D82A}">
                    <a16:rowId xmlns:a16="http://schemas.microsoft.com/office/drawing/2014/main" val="10002"/>
                  </a:ext>
                </a:extLst>
              </a:tr>
            </a:tbl>
          </a:graphicData>
        </a:graphic>
      </p:graphicFrame>
      <p:sp>
        <p:nvSpPr>
          <p:cNvPr id="4" name="Metin kutusu 3">
            <a:extLst>
              <a:ext uri="{FF2B5EF4-FFF2-40B4-BE49-F238E27FC236}">
                <a16:creationId xmlns:a16="http://schemas.microsoft.com/office/drawing/2014/main" id="{6F184CE9-F72A-241A-4684-E91BE2666942}"/>
              </a:ext>
            </a:extLst>
          </p:cNvPr>
          <p:cNvSpPr txBox="1"/>
          <p:nvPr/>
        </p:nvSpPr>
        <p:spPr>
          <a:xfrm>
            <a:off x="262143" y="3794234"/>
            <a:ext cx="8881857" cy="2862322"/>
          </a:xfrm>
          <a:prstGeom prst="rect">
            <a:avLst/>
          </a:prstGeom>
          <a:noFill/>
        </p:spPr>
        <p:txBody>
          <a:bodyPr wrap="square" rtlCol="0">
            <a:spAutoFit/>
          </a:bodyPr>
          <a:lstStyle/>
          <a:p>
            <a:pPr algn="ctr"/>
            <a:r>
              <a:rPr lang="tr-TR" dirty="0"/>
              <a:t>Yukarıdaki kotalar sezon içinde yapılan Etap yarışmaları ve Türkiye Final yarışması </a:t>
            </a:r>
          </a:p>
          <a:p>
            <a:pPr algn="ctr"/>
            <a:r>
              <a:rPr lang="tr-TR" dirty="0"/>
              <a:t>toplam kombine puanı toplanarak kotalar belirlenecektir.</a:t>
            </a:r>
          </a:p>
          <a:p>
            <a:pPr algn="ctr"/>
            <a:endParaRPr lang="tr-TR" dirty="0"/>
          </a:p>
          <a:p>
            <a:pPr algn="ctr"/>
            <a:r>
              <a:rPr lang="tr-TR" dirty="0"/>
              <a:t>Milli takım seçmesi ilk seansta 3 iniş büyük slalom inişi yapılıp, en iyi ikinci derece </a:t>
            </a:r>
          </a:p>
          <a:p>
            <a:pPr algn="ctr"/>
            <a:r>
              <a:rPr lang="tr-TR" dirty="0"/>
              <a:t>alınacaktır. İkinci seansta 3 iniş slalom inişi yapılıp en iyi iki derece alınacaktır.</a:t>
            </a:r>
          </a:p>
          <a:p>
            <a:pPr algn="ctr"/>
            <a:r>
              <a:rPr lang="tr-TR" dirty="0"/>
              <a:t>Sıralama büyük slalom, slalom en iyi iki inişlerin toplam süreleri toplanarak </a:t>
            </a:r>
          </a:p>
          <a:p>
            <a:pPr algn="ctr"/>
            <a:r>
              <a:rPr lang="tr-TR" dirty="0"/>
              <a:t>belirlenecektir.</a:t>
            </a:r>
          </a:p>
          <a:p>
            <a:pPr algn="ctr"/>
            <a:r>
              <a:rPr lang="tr-TR" dirty="0"/>
              <a:t>Milli takım kadrosu tek kategori +15 olarak belirlenecektir. Katılan sporcular </a:t>
            </a:r>
          </a:p>
          <a:p>
            <a:pPr algn="ctr"/>
            <a:r>
              <a:rPr lang="tr-TR" dirty="0"/>
              <a:t>tek kategori+15  olarak yarışacaktır.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Unvan 1"/>
          <p:cNvSpPr>
            <a:spLocks noGrp="1"/>
          </p:cNvSpPr>
          <p:nvPr>
            <p:ph type="title"/>
          </p:nvPr>
        </p:nvSpPr>
        <p:spPr>
          <a:xfrm>
            <a:off x="457200" y="404664"/>
            <a:ext cx="8229600" cy="1080120"/>
          </a:xfrm>
        </p:spPr>
        <p:txBody>
          <a:bodyPr>
            <a:normAutofit/>
          </a:bodyPr>
          <a:lstStyle/>
          <a:p>
            <a:pPr algn="ctr"/>
            <a:r>
              <a:rPr lang="tr-TR" b="1" u="sng" dirty="0"/>
              <a:t>ORTAK KURALLAR</a:t>
            </a:r>
          </a:p>
        </p:txBody>
      </p:sp>
      <p:sp>
        <p:nvSpPr>
          <p:cNvPr id="1048609" name="İçerik Yer Tutucusu 2"/>
          <p:cNvSpPr>
            <a:spLocks noGrp="1"/>
          </p:cNvSpPr>
          <p:nvPr>
            <p:ph idx="1"/>
          </p:nvPr>
        </p:nvSpPr>
        <p:spPr>
          <a:xfrm>
            <a:off x="457200" y="1700808"/>
            <a:ext cx="8229600" cy="4623792"/>
          </a:xfrm>
        </p:spPr>
        <p:txBody>
          <a:bodyPr>
            <a:normAutofit fontScale="87955"/>
          </a:bodyPr>
          <a:lstStyle/>
          <a:p>
            <a:pPr algn="just"/>
            <a:r>
              <a:rPr lang="tr-TR" dirty="0">
                <a:latin typeface="Times New Roman" pitchFamily="18" charset="0"/>
                <a:cs typeface="Times New Roman" pitchFamily="18" charset="0"/>
              </a:rPr>
              <a:t>Pist tanıma süresi bittikten sonra yarışma alanında bulunan sporcular diskalifiye edilir. Pist tanıması yaparken sporcuların göğüs numaraları giyilmiş ve gözükür olmalıdır. Pist tanıması yaparken kapıların içine girilmez, kapılarda dönüş yapanlar ve pistin yan tarafında hayalet dönüş yapanlar diskalifiye edilir.</a:t>
            </a:r>
          </a:p>
          <a:p>
            <a:pPr algn="just"/>
            <a:r>
              <a:rPr lang="tr-TR" dirty="0">
                <a:latin typeface="Times New Roman" pitchFamily="18" charset="0"/>
                <a:cs typeface="Times New Roman" pitchFamily="18" charset="0"/>
              </a:rPr>
              <a:t>Yarışma sonuçlarına itirazlar, yarışma alanında resmi olmayan sonuçlar açıklandıktan sonra 15 dakika içerisinde yarışma jürisine yazılı olarak yapılır</a:t>
            </a:r>
          </a:p>
          <a:p>
            <a:pPr algn="just"/>
            <a:r>
              <a:rPr lang="tr-TR" dirty="0">
                <a:latin typeface="Times New Roman" pitchFamily="18" charset="0"/>
                <a:cs typeface="Times New Roman" pitchFamily="18" charset="0"/>
              </a:rPr>
              <a:t>Yazılı olarak yapılmayan itirazlar değerlendirmeye alınmaz.</a:t>
            </a:r>
          </a:p>
          <a:p>
            <a:pPr algn="just"/>
            <a:r>
              <a:rPr lang="tr-TR" dirty="0">
                <a:latin typeface="Times New Roman" pitchFamily="18" charset="0"/>
                <a:cs typeface="Times New Roman" pitchFamily="18" charset="0"/>
              </a:rPr>
              <a:t>Resmi yarışma sonuçları kafile idarecilerine mail olarak yada </a:t>
            </a:r>
            <a:r>
              <a:rPr lang="tr-TR" dirty="0" err="1">
                <a:latin typeface="Times New Roman" pitchFamily="18" charset="0"/>
                <a:cs typeface="Times New Roman" pitchFamily="18" charset="0"/>
              </a:rPr>
              <a:t>whatsapp</a:t>
            </a:r>
            <a:r>
              <a:rPr lang="tr-TR" dirty="0">
                <a:latin typeface="Times New Roman" pitchFamily="18" charset="0"/>
                <a:cs typeface="Times New Roman" pitchFamily="18" charset="0"/>
              </a:rPr>
              <a:t> grubundan gönderilecektir. </a:t>
            </a:r>
          </a:p>
          <a:p>
            <a:pPr algn="just"/>
            <a:r>
              <a:rPr lang="tr-TR" dirty="0">
                <a:latin typeface="Times New Roman" pitchFamily="18" charset="0"/>
                <a:cs typeface="Times New Roman" pitchFamily="18" charset="0"/>
              </a:rPr>
              <a:t>Mali hükümlülüklere sporculara aittir.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Alt Başlık 2"/>
          <p:cNvSpPr>
            <a:spLocks noGrp="1"/>
          </p:cNvSpPr>
          <p:nvPr>
            <p:ph type="subTitle" idx="1"/>
          </p:nvPr>
        </p:nvSpPr>
        <p:spPr>
          <a:xfrm>
            <a:off x="539552" y="2636912"/>
            <a:ext cx="7854696" cy="2848280"/>
          </a:xfrm>
        </p:spPr>
        <p:txBody>
          <a:bodyPr>
            <a:noAutofit/>
          </a:bodyPr>
          <a:lstStyle/>
          <a:p>
            <a:pPr algn="ctr"/>
            <a:endParaRPr lang="tr-TR" sz="2800" b="1" dirty="0">
              <a:solidFill>
                <a:srgbClr val="FF0000"/>
              </a:solidFill>
            </a:endParaRPr>
          </a:p>
          <a:p>
            <a:pPr algn="ctr"/>
            <a:r>
              <a:rPr lang="tr-TR" sz="3600" b="1" dirty="0">
                <a:solidFill>
                  <a:srgbClr val="FF0000"/>
                </a:solidFill>
              </a:rPr>
              <a:t>TÜM SPORCU VE ANTRENÖRLERE BAŞARILAR DİLERİZ</a:t>
            </a:r>
          </a:p>
          <a:p>
            <a:pPr algn="ctr"/>
            <a:r>
              <a:rPr lang="tr-TR" sz="3600" b="1" dirty="0">
                <a:solidFill>
                  <a:srgbClr val="FF0000"/>
                </a:solidFill>
              </a:rPr>
              <a:t>SNOWBOARD TEKNİK KURULU</a:t>
            </a:r>
          </a:p>
        </p:txBody>
      </p:sp>
      <p:pic>
        <p:nvPicPr>
          <p:cNvPr id="2097153" name="3 Resim" descr="tkf-logo.jpg"/>
          <p:cNvPicPr>
            <a:picLocks noChangeAspect="1"/>
          </p:cNvPicPr>
          <p:nvPr/>
        </p:nvPicPr>
        <p:blipFill>
          <a:blip r:embed="rId2" cstate="print"/>
          <a:stretch>
            <a:fillRect/>
          </a:stretch>
        </p:blipFill>
        <p:spPr>
          <a:xfrm>
            <a:off x="3923928" y="742950"/>
            <a:ext cx="1296144" cy="154305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TotalTime>
  <Words>320</Words>
  <Application>Microsoft Macintosh PowerPoint</Application>
  <PresentationFormat>Ekran Gösterisi (4:3)</PresentationFormat>
  <Paragraphs>86</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Constantia</vt:lpstr>
      <vt:lpstr>Times New Roman</vt:lpstr>
      <vt:lpstr>Wingdings 2</vt:lpstr>
      <vt:lpstr>Akış</vt:lpstr>
      <vt:lpstr>PowerPoint Sunusu</vt:lpstr>
      <vt:lpstr>İL YOKLAMASI</vt:lpstr>
      <vt:lpstr>YARIŞMA PROGRAMI</vt:lpstr>
      <vt:lpstr>PowerPoint Sunusu</vt:lpstr>
      <vt:lpstr>MİLLİ TAKIM SEÇMESİ KOTALARI</vt:lpstr>
      <vt:lpstr>ORTAK KURALLAR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Meltem</dc:creator>
  <cp:lastModifiedBy>serdar özger</cp:lastModifiedBy>
  <cp:revision>34</cp:revision>
  <dcterms:created xsi:type="dcterms:W3CDTF">2016-03-29T05:52:26Z</dcterms:created>
  <dcterms:modified xsi:type="dcterms:W3CDTF">2026-03-06T15:07:09Z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a17d023b79a34307bb43c8e3e960aa9b</vt:lpwstr>
  </property>
</Properties>
</file>