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86" r:id="rId2"/>
    <p:sldId id="287" r:id="rId3"/>
    <p:sldId id="288" r:id="rId4"/>
    <p:sldId id="289" r:id="rId5"/>
    <p:sldId id="301" r:id="rId6"/>
    <p:sldId id="293" r:id="rId7"/>
    <p:sldId id="302" r:id="rId8"/>
    <p:sldId id="290" r:id="rId9"/>
    <p:sldId id="291" r:id="rId10"/>
    <p:sldId id="295" r:id="rId11"/>
    <p:sldId id="296" r:id="rId12"/>
    <p:sldId id="297" r:id="rId13"/>
    <p:sldId id="303" r:id="rId14"/>
    <p:sldId id="29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88" autoAdjust="0"/>
    <p:restoredTop sz="94660"/>
  </p:normalViewPr>
  <p:slideViewPr>
    <p:cSldViewPr showGuides="1">
      <p:cViewPr varScale="1">
        <p:scale>
          <a:sx n="65" d="100"/>
          <a:sy n="65" d="100"/>
        </p:scale>
        <p:origin x="82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</p:spPr>
      </p:sp>
      <p:sp>
        <p:nvSpPr>
          <p:cNvPr id="104867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7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b" anchorCtr="0" compatLnSpc="1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b" anchorCtr="0" compatLnSpc="1"/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8 Başlık"/>
          <p:cNvSpPr>
            <a:spLocks noGrp="1"/>
          </p:cNvSpPr>
          <p:nvPr>
            <p:ph type="ctrTitle" hasCustomPrompt="1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586" name="16 Alt Başlık"/>
          <p:cNvSpPr>
            <a:spLocks noGrp="1"/>
          </p:cNvSpPr>
          <p:nvPr>
            <p:ph type="subTitle" idx="1" hasCustomPrompt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048587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t>7.06.2024</a:t>
            </a:fld>
            <a:endParaRPr lang="tr-TR"/>
          </a:p>
        </p:txBody>
      </p:sp>
      <p:sp>
        <p:nvSpPr>
          <p:cNvPr id="1048588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589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35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3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t>7.06.2024</a:t>
            </a:fld>
            <a:endParaRPr lang="tr-TR"/>
          </a:p>
        </p:txBody>
      </p:sp>
      <p:sp>
        <p:nvSpPr>
          <p:cNvPr id="104863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3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20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21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t>7.06.2024</a:t>
            </a:fld>
            <a:endParaRPr lang="tr-TR"/>
          </a:p>
        </p:txBody>
      </p:sp>
      <p:sp>
        <p:nvSpPr>
          <p:cNvPr id="1048622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23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592" name="2 İçerik Yer Tutucusu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59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t>7.06.2024</a:t>
            </a:fld>
            <a:endParaRPr lang="tr-TR"/>
          </a:p>
        </p:txBody>
      </p:sp>
      <p:sp>
        <p:nvSpPr>
          <p:cNvPr id="104859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59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1 Başlık"/>
          <p:cNvSpPr>
            <a:spLocks noGrp="1"/>
          </p:cNvSpPr>
          <p:nvPr>
            <p:ph type="title" hasCustomPrompt="1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40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41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t>7.06.2024</a:t>
            </a:fld>
            <a:endParaRPr lang="tr-TR"/>
          </a:p>
        </p:txBody>
      </p:sp>
      <p:sp>
        <p:nvSpPr>
          <p:cNvPr id="1048642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43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45" name="2 İçerik Yer Tutucusu"/>
          <p:cNvSpPr>
            <a:spLocks noGrp="1"/>
          </p:cNvSpPr>
          <p:nvPr>
            <p:ph sz="half" idx="1" hasCustomPrompt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46" name="3 İçerik Yer Tutucusu"/>
          <p:cNvSpPr>
            <a:spLocks noGrp="1"/>
          </p:cNvSpPr>
          <p:nvPr>
            <p:ph sz="half" idx="2" hasCustomPrompt="1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47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t>7.06.2024</a:t>
            </a:fld>
            <a:endParaRPr lang="tr-TR"/>
          </a:p>
        </p:txBody>
      </p:sp>
      <p:sp>
        <p:nvSpPr>
          <p:cNvPr id="1048648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49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51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52" name="3 Metin Yer Tutucusu"/>
          <p:cNvSpPr>
            <a:spLocks noGrp="1"/>
          </p:cNvSpPr>
          <p:nvPr>
            <p:ph type="body" sz="half" idx="3" hasCustomPrompt="1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53" name="4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54" name="5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55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t>7.06.2024</a:t>
            </a:fld>
            <a:endParaRPr lang="tr-TR"/>
          </a:p>
        </p:txBody>
      </p:sp>
      <p:sp>
        <p:nvSpPr>
          <p:cNvPr id="1048656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57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16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t>7.06.2024</a:t>
            </a:fld>
            <a:endParaRPr lang="tr-TR"/>
          </a:p>
        </p:txBody>
      </p:sp>
      <p:sp>
        <p:nvSpPr>
          <p:cNvPr id="1048617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18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t>7.06.2024</a:t>
            </a:fld>
            <a:endParaRPr lang="tr-TR"/>
          </a:p>
        </p:txBody>
      </p:sp>
      <p:sp>
        <p:nvSpPr>
          <p:cNvPr id="1048659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60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1 Başlık"/>
          <p:cNvSpPr>
            <a:spLocks noGrp="1"/>
          </p:cNvSpPr>
          <p:nvPr>
            <p:ph type="title" hasCustomPrompt="1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62" name="2 Metin Yer Tutucusu"/>
          <p:cNvSpPr>
            <a:spLocks noGrp="1"/>
          </p:cNvSpPr>
          <p:nvPr>
            <p:ph type="body" idx="2" hasCustomPrompt="1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63" name="3 İçerik Yer Tutucusu"/>
          <p:cNvSpPr>
            <a:spLocks noGrp="1"/>
          </p:cNvSpPr>
          <p:nvPr>
            <p:ph sz="half" idx="1" hasCustomPrompt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64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t>7.06.2024</a:t>
            </a:fld>
            <a:endParaRPr lang="tr-TR"/>
          </a:p>
        </p:txBody>
      </p:sp>
      <p:sp>
        <p:nvSpPr>
          <p:cNvPr id="104866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6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25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26" name="1 Başlık"/>
          <p:cNvSpPr>
            <a:spLocks noGrp="1"/>
          </p:cNvSpPr>
          <p:nvPr>
            <p:ph type="title" hasCustomPrompt="1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27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28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t>7.06.2024</a:t>
            </a:fld>
            <a:endParaRPr lang="tr-TR"/>
          </a:p>
        </p:txBody>
      </p:sp>
      <p:sp>
        <p:nvSpPr>
          <p:cNvPr id="1048629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30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  <p:sp>
        <p:nvSpPr>
          <p:cNvPr id="1048631" name="2 Resim Yer Tutucusu"/>
          <p:cNvSpPr>
            <a:spLocks noGrp="1"/>
          </p:cNvSpPr>
          <p:nvPr>
            <p:ph type="pic" idx="1" hasCustomPrompt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1048632" name="9 Serbest Form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633" name="10 Serbest Form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6 Serbest Form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7" name="7 Serbest Form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8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579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04858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16A6E8-14E3-42F2-A250-FEBFB3ADA638}" type="datetimeFigureOut">
              <a:rPr lang="tr-TR" smtClean="0"/>
              <a:t>7.06.2024</a:t>
            </a:fld>
            <a:endParaRPr lang="tr-TR"/>
          </a:p>
        </p:txBody>
      </p:sp>
      <p:sp>
        <p:nvSpPr>
          <p:cNvPr id="1048581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048582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  <p:grpSp>
        <p:nvGrpSpPr>
          <p:cNvPr id="1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048583" name="11 Serbest Form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16000">
                    <a:schemeClr val="accent2">
                      <a:shade val="75000"/>
                      <a:alpha val="56000"/>
                    </a:schemeClr>
                  </a:gs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048584" name="12 Serbest Form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33000">
                    <a:schemeClr val="accent2">
                      <a:alpha val="56000"/>
                    </a:schemeClr>
                  </a:gs>
                  <a:gs pos="44000">
                    <a:schemeClr val="accent1"/>
                  </a:gs>
                  <a:gs pos="74000">
                    <a:schemeClr val="accent4"/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701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 panose="05020102010507070707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701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 panose="05020102010507070707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185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185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2 Alt Başlık"/>
          <p:cNvSpPr>
            <a:spLocks noGrp="1"/>
          </p:cNvSpPr>
          <p:nvPr>
            <p:ph type="subTitle" idx="1"/>
          </p:nvPr>
        </p:nvSpPr>
        <p:spPr>
          <a:xfrm>
            <a:off x="533400" y="2780928"/>
            <a:ext cx="8287072" cy="3744416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TÜRKİYE KAYAK FEDERASYONU</a:t>
            </a:r>
          </a:p>
          <a:p>
            <a:pPr algn="ctr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TEKERLEKLİ KAYAK</a:t>
            </a:r>
          </a:p>
          <a:p>
            <a:pPr algn="ctr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TÜRKİYE ŞAMPİYONASI </a:t>
            </a:r>
          </a:p>
          <a:p>
            <a:pPr algn="ctr"/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25-27 HAZİRAN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</a:p>
          <a:p>
            <a:pPr algn="ctr"/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BİTLİS AHLAT</a:t>
            </a:r>
          </a:p>
        </p:txBody>
      </p:sp>
      <p:pic>
        <p:nvPicPr>
          <p:cNvPr id="2097152" name="3 Resim" descr="tkf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980728"/>
            <a:ext cx="1296144" cy="1543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Unvan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u="sng" dirty="0"/>
              <a:t>ORTAK KURALLAR</a:t>
            </a:r>
          </a:p>
        </p:txBody>
      </p:sp>
      <p:sp>
        <p:nvSpPr>
          <p:cNvPr id="1048609" name="İçerik Yer Tutucusu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5400600"/>
          </a:xfrm>
        </p:spPr>
        <p:txBody>
          <a:bodyPr>
            <a:normAutofit fontScale="67955" lnSpcReduction="20000"/>
          </a:bodyPr>
          <a:lstStyle/>
          <a:p>
            <a:pPr lvl="1" algn="just">
              <a:buFont typeface="Wingdings" panose="05000000000000000000" pitchFamily="2" charset="2"/>
              <a:buChar char="v"/>
            </a:pPr>
            <a:r>
              <a:rPr lang="tr-TR" sz="3100" dirty="0">
                <a:latin typeface="+mj-lt"/>
              </a:rPr>
              <a:t>Federasyon faaliyet programında belirtilen tarihe kadar il birincilikleri her yaş kategorisinde erkekler ve kadınlar/kızlarda olarak yapılacaktır,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tr-TR" sz="3100" dirty="0">
                <a:latin typeface="+mj-lt"/>
              </a:rPr>
              <a:t>İl birinciliği her yaş kategorisinde, erkek ve kadınlar/kızlarda Serbest ve Klasik teknikte mesafe yarışmaları şeklinde yapılır,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tr-TR" sz="3100" dirty="0">
                <a:latin typeface="+mj-lt"/>
              </a:rPr>
              <a:t>Türkiye Kayak Federasyonunun düzenleyeceği tüm yarışmalara katılacak kafile listesi il temsilcisi imzası ve Gençlik ve Spor İl Müdürlüğünce onaylanarak federasyona </a:t>
            </a:r>
            <a:r>
              <a:rPr lang="tr-TR" sz="3100" dirty="0" smtClean="0">
                <a:latin typeface="+mj-lt"/>
              </a:rPr>
              <a:t>iletilir.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tr-TR" sz="3100" dirty="0" smtClean="0">
                <a:latin typeface="+mj-lt"/>
              </a:rPr>
              <a:t>Tekerlekli </a:t>
            </a:r>
            <a:r>
              <a:rPr lang="tr-TR" sz="3100" dirty="0">
                <a:latin typeface="+mj-lt"/>
              </a:rPr>
              <a:t>Kayak Türkiye Şampiyonası yarışmaları serbest ve klasik teknikte; mesafe, tırmanış, sprint ve kros yarışmaları olarak yapılır. Yarışma jürisi, yarışmaların formatında değişiklik yapabilir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tr-TR" sz="3100" dirty="0">
                <a:latin typeface="+mj-lt"/>
              </a:rPr>
              <a:t>Herhangi bir kategoride yarışmaya üç den az sayıda sporcunun katılması durumunda, o kategoride yarışma yapılır, madalya verilir, yasal harcırah ödemesi yapılır ancak puan verilmez.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tr-TR" sz="3100" dirty="0">
                <a:latin typeface="+mj-lt"/>
              </a:rPr>
              <a:t>Tekerlekli Kayak Türkiye Şampiyonasında, her kategoride (erkekler + kadınlar/kızlar) yarışmalarda alınan kombine puanların toplamına göre ilk üç dereceye giren İllere kupa </a:t>
            </a:r>
            <a:r>
              <a:rPr lang="tr-TR" sz="3100" dirty="0" smtClean="0">
                <a:latin typeface="+mj-lt"/>
              </a:rPr>
              <a:t>verilir.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tr-TR" sz="3100" dirty="0" smtClean="0">
                <a:latin typeface="+mj-lt"/>
                <a:cs typeface="Times New Roman" panose="02020603050405020304" pitchFamily="18" charset="0"/>
              </a:rPr>
              <a:t>Yarışma </a:t>
            </a:r>
            <a:r>
              <a:rPr lang="tr-TR" sz="3100" dirty="0">
                <a:latin typeface="+mj-lt"/>
                <a:cs typeface="Times New Roman" panose="02020603050405020304" pitchFamily="18" charset="0"/>
              </a:rPr>
              <a:t>start alanın da lisans ve kimlik kartı kontrolü yapılacaktır. </a:t>
            </a:r>
            <a:endParaRPr lang="tr-TR" sz="3100" dirty="0" smtClean="0">
              <a:latin typeface="+mj-lt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tr-TR" sz="3100" dirty="0">
                <a:latin typeface="+mj-lt"/>
              </a:rPr>
              <a:t>Teknik yetersizliği olan sporcular pistten alınacaktır</a:t>
            </a:r>
          </a:p>
          <a:p>
            <a:pPr marL="393065" lvl="1" indent="0" algn="just">
              <a:buNone/>
            </a:pPr>
            <a:endParaRPr lang="tr-TR" dirty="0">
              <a:latin typeface="+mj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2 İçerik Yer Tutucusu"/>
          <p:cNvSpPr>
            <a:spLocks noGrp="1"/>
          </p:cNvSpPr>
          <p:nvPr>
            <p:ph idx="1"/>
          </p:nvPr>
        </p:nvSpPr>
        <p:spPr>
          <a:xfrm>
            <a:off x="179512" y="548680"/>
            <a:ext cx="8507288" cy="5775920"/>
          </a:xfrm>
        </p:spPr>
        <p:txBody>
          <a:bodyPr>
            <a:normAutofit fontScale="95833"/>
          </a:bodyPr>
          <a:lstStyle/>
          <a:p>
            <a:pPr algn="just">
              <a:buNone/>
            </a:pPr>
            <a:endParaRPr lang="tr-TR" dirty="0"/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tr-TR" sz="1900" dirty="0">
                <a:latin typeface="+mj-lt"/>
              </a:rPr>
              <a:t>Kayaklı Koşu ve Tekerlekli Kayak yarışmalarında aşağıdaki mali hükümler geçerlidir;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tr-TR" sz="1900" dirty="0">
                <a:latin typeface="+mj-lt"/>
              </a:rPr>
              <a:t>Yarışmalarda, 1 kafile başkanı,  antrenör (1-5 sporcu için 1 antrenör, 6-10 sporcu için 2 antrenör, 11-15 sporcu için 3 antrenör, 16-20 sporcu için 4 antrenör, 25-40 sporcu için 1kafile başkan yardımcısı ve 5 antrenör)  ve 1 Kayak bakımcı/</a:t>
            </a:r>
            <a:r>
              <a:rPr lang="tr-TR" sz="1900" dirty="0" err="1">
                <a:latin typeface="+mj-lt"/>
              </a:rPr>
              <a:t>Mekanisyen</a:t>
            </a:r>
            <a:r>
              <a:rPr lang="tr-TR" sz="1900" dirty="0">
                <a:latin typeface="+mj-lt"/>
              </a:rPr>
              <a:t> (11 ve üstü sporcu 2 Kayak bakımcı/</a:t>
            </a:r>
            <a:r>
              <a:rPr lang="tr-TR" sz="1900" dirty="0" err="1">
                <a:latin typeface="+mj-lt"/>
              </a:rPr>
              <a:t>Mekanisyen</a:t>
            </a:r>
            <a:r>
              <a:rPr lang="tr-TR" sz="1900" dirty="0">
                <a:latin typeface="+mj-lt"/>
              </a:rPr>
              <a:t>) ödeme yapılır. Görevlendirilecek antrenörlerin ‘‘Antrenör Belgesi’’ sahibi olması ve ‘‘Antrenör Lisansı’’</a:t>
            </a:r>
            <a:r>
              <a:rPr lang="tr-TR" sz="1900" dirty="0" err="1">
                <a:latin typeface="+mj-lt"/>
              </a:rPr>
              <a:t>nın</a:t>
            </a:r>
            <a:r>
              <a:rPr lang="tr-TR" sz="1900" dirty="0">
                <a:latin typeface="+mj-lt"/>
              </a:rPr>
              <a:t> federasyonca senelik vizesinin yapılmış olması gereklidir, aksi takdirde ödeme yapılmaz.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tr-TR" sz="1900" dirty="0">
                <a:latin typeface="+mj-lt"/>
              </a:rPr>
              <a:t>İl takımları yarışmalara (1-10 sporcu ile katılanlar) 1 kayak uzmanı ile 11 ve üstü sporcu ile katılanlar 2 kayak bakım uzmanı ile katılabilir ve ödemeleri </a:t>
            </a:r>
            <a:r>
              <a:rPr lang="tr-TR" sz="1900" dirty="0" smtClean="0">
                <a:latin typeface="+mj-lt"/>
              </a:rPr>
              <a:t>yapılır.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tr-TR" sz="1900" dirty="0" smtClean="0">
                <a:latin typeface="+mj-lt"/>
              </a:rPr>
              <a:t>Tekerlekli </a:t>
            </a:r>
            <a:r>
              <a:rPr lang="tr-TR" sz="1900" dirty="0">
                <a:latin typeface="+mj-lt"/>
              </a:rPr>
              <a:t>Kayak yarışmalarında, tüm yarışmaların toplamına göre en yüksek puanı toplayan ve 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tr-TR" sz="1900" dirty="0">
                <a:latin typeface="+mj-lt"/>
              </a:rPr>
              <a:t>kategorilere göre sayıları aşağıda belirtilen sporculara ödeme yapılır,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tr-TR" sz="1900" dirty="0">
                <a:latin typeface="+mj-lt"/>
              </a:rPr>
              <a:t>Yarışmalarda yasal harcırahı hak edemeyen sporcuların harcırahı, uygun görüldüğü takdirde Gençlik ve Spor İl Müdürlüklerinin ilgili bütçesinden ödemeleri yapılabilir.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tr-TR" sz="1900" dirty="0">
                <a:latin typeface="+mj-lt"/>
              </a:rPr>
              <a:t>Kayak bakımcılar 18 yaş ve üstü kişilerden </a:t>
            </a:r>
            <a:r>
              <a:rPr lang="tr-TR" sz="1900" dirty="0" smtClean="0">
                <a:latin typeface="+mj-lt"/>
              </a:rPr>
              <a:t>oluşur.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tr-TR" sz="1900" dirty="0" smtClean="0">
                <a:latin typeface="+mj-lt"/>
                <a:cs typeface="Times New Roman" panose="02020603050405020304" pitchFamily="18" charset="0"/>
              </a:rPr>
              <a:t>Bu </a:t>
            </a:r>
            <a:r>
              <a:rPr lang="tr-TR" sz="1900" dirty="0">
                <a:latin typeface="+mj-lt"/>
                <a:cs typeface="Times New Roman" panose="02020603050405020304" pitchFamily="18" charset="0"/>
              </a:rPr>
              <a:t>kurallar tutanak altına alınacaktır</a:t>
            </a:r>
            <a:r>
              <a:rPr lang="tr-TR" sz="1900" dirty="0" smtClean="0">
                <a:latin typeface="+mj-lt"/>
                <a:cs typeface="Times New Roman" panose="02020603050405020304" pitchFamily="18" charset="0"/>
              </a:rPr>
              <a:t>.</a:t>
            </a:r>
            <a:endParaRPr lang="tr-TR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Autofit/>
          </a:bodyPr>
          <a:lstStyle/>
          <a:p>
            <a:pPr algn="ctr"/>
            <a:r>
              <a:rPr lang="tr-TR" sz="3600" dirty="0" smtClean="0"/>
              <a:t>HARCIRAH DERECELERİ</a:t>
            </a:r>
            <a:endParaRPr lang="tr-TR" sz="3600" dirty="0"/>
          </a:p>
        </p:txBody>
      </p:sp>
      <p:sp>
        <p:nvSpPr>
          <p:cNvPr id="1048612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u="sng" dirty="0" smtClean="0">
                <a:latin typeface="+mj-lt"/>
              </a:rPr>
              <a:t>Kategoriler</a:t>
            </a:r>
            <a:r>
              <a:rPr lang="tr-TR" sz="2400" b="1" u="sng" dirty="0">
                <a:latin typeface="+mj-lt"/>
              </a:rPr>
              <a:t>			   </a:t>
            </a:r>
            <a:r>
              <a:rPr lang="tr-TR" sz="2400" b="1" u="sng" dirty="0" smtClean="0">
                <a:latin typeface="+mj-lt"/>
              </a:rPr>
              <a:t>                </a:t>
            </a:r>
            <a:r>
              <a:rPr lang="tr-TR" sz="2400" b="1" u="sng" dirty="0">
                <a:latin typeface="+mj-lt"/>
              </a:rPr>
              <a:t>Dereceler</a:t>
            </a:r>
            <a:endParaRPr lang="tr-TR" sz="2400" dirty="0">
              <a:latin typeface="+mj-lt"/>
            </a:endParaRPr>
          </a:p>
          <a:p>
            <a:r>
              <a:rPr lang="tr-TR" sz="2400" dirty="0" smtClean="0">
                <a:latin typeface="+mj-lt"/>
              </a:rPr>
              <a:t>U21 </a:t>
            </a:r>
            <a:r>
              <a:rPr lang="tr-TR" sz="2400" dirty="0">
                <a:latin typeface="+mj-lt"/>
              </a:rPr>
              <a:t>ve üstü Erkekler ve Kadınlar	</a:t>
            </a:r>
            <a:r>
              <a:rPr lang="tr-TR" sz="2400" dirty="0" smtClean="0">
                <a:latin typeface="+mj-lt"/>
              </a:rPr>
              <a:t>	1-10</a:t>
            </a:r>
            <a:endParaRPr lang="tr-TR" sz="2400" dirty="0">
              <a:latin typeface="+mj-lt"/>
            </a:endParaRPr>
          </a:p>
          <a:p>
            <a:r>
              <a:rPr lang="tr-TR" sz="2400" dirty="0" smtClean="0">
                <a:latin typeface="+mj-lt"/>
              </a:rPr>
              <a:t>U20 </a:t>
            </a:r>
            <a:r>
              <a:rPr lang="tr-TR" sz="2400" dirty="0">
                <a:latin typeface="+mj-lt"/>
              </a:rPr>
              <a:t>Erkekler </a:t>
            </a:r>
            <a:r>
              <a:rPr lang="tr-TR" sz="2000" dirty="0">
                <a:latin typeface="+mj-lt"/>
              </a:rPr>
              <a:t>ve</a:t>
            </a:r>
            <a:r>
              <a:rPr lang="tr-TR" sz="2400" dirty="0">
                <a:latin typeface="+mj-lt"/>
              </a:rPr>
              <a:t> Kadınlar		</a:t>
            </a:r>
            <a:r>
              <a:rPr lang="tr-TR" sz="2400" dirty="0" smtClean="0">
                <a:latin typeface="+mj-lt"/>
              </a:rPr>
              <a:t>	1-10</a:t>
            </a:r>
            <a:endParaRPr lang="tr-TR" sz="2400" dirty="0">
              <a:latin typeface="+mj-lt"/>
            </a:endParaRPr>
          </a:p>
          <a:p>
            <a:r>
              <a:rPr lang="tr-TR" sz="2400" dirty="0" smtClean="0">
                <a:latin typeface="+mj-lt"/>
              </a:rPr>
              <a:t>U18 </a:t>
            </a:r>
            <a:r>
              <a:rPr lang="tr-TR" sz="2400" dirty="0">
                <a:latin typeface="+mj-lt"/>
              </a:rPr>
              <a:t>Erkekler ve Kızlar			</a:t>
            </a:r>
            <a:r>
              <a:rPr lang="tr-TR" sz="2400" dirty="0" smtClean="0">
                <a:latin typeface="+mj-lt"/>
              </a:rPr>
              <a:t>1-10</a:t>
            </a:r>
            <a:endParaRPr lang="tr-TR" sz="2400" dirty="0">
              <a:latin typeface="+mj-lt"/>
            </a:endParaRPr>
          </a:p>
          <a:p>
            <a:r>
              <a:rPr lang="tr-TR" sz="2400" dirty="0" smtClean="0">
                <a:latin typeface="+mj-lt"/>
              </a:rPr>
              <a:t>U16 </a:t>
            </a:r>
            <a:r>
              <a:rPr lang="tr-TR" sz="2400" dirty="0">
                <a:latin typeface="+mj-lt"/>
              </a:rPr>
              <a:t>Erkekler ve Kızlar			</a:t>
            </a:r>
            <a:r>
              <a:rPr lang="tr-TR" sz="2400" dirty="0" smtClean="0">
                <a:latin typeface="+mj-lt"/>
              </a:rPr>
              <a:t>1-10</a:t>
            </a:r>
            <a:endParaRPr lang="tr-TR" sz="2400" dirty="0">
              <a:latin typeface="+mj-lt"/>
            </a:endParaRPr>
          </a:p>
          <a:p>
            <a:r>
              <a:rPr lang="tr-TR" sz="2400" dirty="0" smtClean="0">
                <a:latin typeface="+mj-lt"/>
              </a:rPr>
              <a:t>U14 </a:t>
            </a:r>
            <a:r>
              <a:rPr lang="tr-TR" sz="2400" dirty="0">
                <a:latin typeface="+mj-lt"/>
              </a:rPr>
              <a:t>Erkekler ve Kızlar			</a:t>
            </a:r>
            <a:r>
              <a:rPr lang="tr-TR" sz="2400" dirty="0" smtClean="0">
                <a:latin typeface="+mj-lt"/>
              </a:rPr>
              <a:t>1-10</a:t>
            </a:r>
            <a:endParaRPr lang="tr-TR" sz="2400" dirty="0">
              <a:latin typeface="+mj-lt"/>
            </a:endParaRPr>
          </a:p>
          <a:p>
            <a:pPr marL="0" indent="0">
              <a:buNone/>
            </a:pP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 descr="ÇİZEL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64704"/>
            <a:ext cx="7704856" cy="59245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Alt Başlık 2"/>
          <p:cNvSpPr>
            <a:spLocks noGrp="1"/>
          </p:cNvSpPr>
          <p:nvPr>
            <p:ph type="subTitle" idx="1"/>
          </p:nvPr>
        </p:nvSpPr>
        <p:spPr>
          <a:xfrm>
            <a:off x="539552" y="2636912"/>
            <a:ext cx="7854696" cy="2848280"/>
          </a:xfrm>
        </p:spPr>
        <p:txBody>
          <a:bodyPr>
            <a:noAutofit/>
          </a:bodyPr>
          <a:lstStyle/>
          <a:p>
            <a:pPr algn="ctr"/>
            <a:endParaRPr lang="tr-TR" sz="2800" b="1" dirty="0">
              <a:solidFill>
                <a:srgbClr val="FF0000"/>
              </a:solidFill>
            </a:endParaRPr>
          </a:p>
          <a:p>
            <a:pPr algn="ctr"/>
            <a:r>
              <a:rPr lang="tr-TR" sz="3600" b="1" dirty="0">
                <a:solidFill>
                  <a:srgbClr val="FF0000"/>
                </a:solidFill>
              </a:rPr>
              <a:t>TÜM SPORCU VE ANTRENÖRLERE BAŞARILAR DİLERİZ</a:t>
            </a:r>
          </a:p>
          <a:p>
            <a:pPr algn="ctr"/>
            <a:r>
              <a:rPr lang="tr-TR" sz="3600" b="1" dirty="0">
                <a:solidFill>
                  <a:srgbClr val="FF0000"/>
                </a:solidFill>
              </a:rPr>
              <a:t>KAYAKLI KOŞU TEKNİK KURULU</a:t>
            </a:r>
          </a:p>
        </p:txBody>
      </p:sp>
      <p:pic>
        <p:nvPicPr>
          <p:cNvPr id="2097153" name="3 Resim" descr="tkf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742950"/>
            <a:ext cx="1296144" cy="1543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1 Başlık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tr-TR" b="1" u="sng" dirty="0"/>
              <a:t>İL YOKLAMASI</a:t>
            </a:r>
            <a:endParaRPr lang="tr-TR" u="sng" dirty="0"/>
          </a:p>
        </p:txBody>
      </p:sp>
      <p:sp>
        <p:nvSpPr>
          <p:cNvPr id="1048597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txBody>
          <a:bodyPr numCol="2">
            <a:normAutofit fontScale="89167" lnSpcReduction="20000"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AĞRI                  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</a:t>
            </a:r>
          </a:p>
          <a:p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ARDAHAN</a:t>
            </a:r>
          </a:p>
          <a:p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ARTVİN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BOLU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BİNGÖL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BİTLİS</a:t>
            </a:r>
          </a:p>
          <a:p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ÇANKIRI</a:t>
            </a:r>
          </a:p>
          <a:p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DENİZLİ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ERZURUM</a:t>
            </a:r>
          </a:p>
          <a:p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ERZİNCAN</a:t>
            </a:r>
          </a:p>
          <a:p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HAKKARİ</a:t>
            </a: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</a:t>
            </a:r>
          </a:p>
          <a:p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IĞDIR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KARS 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KASTAMONU</a:t>
            </a:r>
          </a:p>
          <a:p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KARABÜK</a:t>
            </a:r>
          </a:p>
          <a:p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MUŞ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NİĞDE</a:t>
            </a:r>
          </a:p>
          <a:p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ORDU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RİZE</a:t>
            </a:r>
          </a:p>
          <a:p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SİNOP</a:t>
            </a:r>
          </a:p>
          <a:p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TOKAT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TUNCELİ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</a:t>
            </a:r>
          </a:p>
          <a:p>
            <a:pPr marL="0" indent="0">
              <a:buNone/>
            </a:pP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1 Başlık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tr-TR" b="1" dirty="0"/>
              <a:t>YARIŞMA PROGRAMI</a:t>
            </a:r>
          </a:p>
        </p:txBody>
      </p:sp>
      <p:sp>
        <p:nvSpPr>
          <p:cNvPr id="1048599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altLang="en-US" b="1" u="sng" dirty="0" smtClean="0">
                <a:latin typeface="+mj-lt"/>
              </a:rPr>
              <a:t>25 HAZİRAN</a:t>
            </a:r>
            <a:r>
              <a:rPr lang="en-US" altLang="en-US" b="1" u="sng" dirty="0" smtClean="0">
                <a:latin typeface="+mj-lt"/>
              </a:rPr>
              <a:t> </a:t>
            </a:r>
            <a:r>
              <a:rPr lang="en-US" altLang="en-US" b="1" u="sng" dirty="0">
                <a:latin typeface="+mj-lt"/>
              </a:rPr>
              <a:t>202</a:t>
            </a:r>
            <a:r>
              <a:rPr lang="tr-TR" altLang="en-US" b="1" u="sng" dirty="0" smtClean="0">
                <a:latin typeface="+mj-lt"/>
              </a:rPr>
              <a:t>4</a:t>
            </a:r>
            <a:r>
              <a:rPr lang="tr-TR" altLang="en-US" b="1" u="sng" dirty="0">
                <a:latin typeface="+mj-lt"/>
              </a:rPr>
              <a:t> </a:t>
            </a:r>
            <a:r>
              <a:rPr lang="en-US" altLang="en-US" b="1" u="sng" dirty="0" smtClean="0">
                <a:latin typeface="+mj-lt"/>
              </a:rPr>
              <a:t>TEKN</a:t>
            </a:r>
            <a:r>
              <a:rPr lang="tr-TR" altLang="en-US" b="1" u="sng" dirty="0">
                <a:latin typeface="+mj-lt"/>
              </a:rPr>
              <a:t>İ</a:t>
            </a:r>
            <a:r>
              <a:rPr lang="en-US" altLang="en-US" b="1" u="sng" dirty="0">
                <a:latin typeface="+mj-lt"/>
              </a:rPr>
              <a:t>K TOPLANTI </a:t>
            </a:r>
            <a:r>
              <a:rPr lang="tr-TR" b="1" u="sng" dirty="0">
                <a:latin typeface="+mj-lt"/>
              </a:rPr>
              <a:t>  </a:t>
            </a:r>
            <a:endParaRPr lang="zh-CN" altLang="en-US" dirty="0"/>
          </a:p>
          <a:p>
            <a:pPr>
              <a:buNone/>
            </a:pPr>
            <a:endParaRPr lang="tr-TR" sz="2400" dirty="0">
              <a:latin typeface="+mj-lt"/>
            </a:endParaRPr>
          </a:p>
          <a:p>
            <a:pPr>
              <a:buNone/>
            </a:pPr>
            <a:r>
              <a:rPr lang="tr-TR" sz="2400" b="1" u="sng" dirty="0" smtClean="0">
                <a:latin typeface="+mj-lt"/>
              </a:rPr>
              <a:t>26 HAZİRAN</a:t>
            </a:r>
            <a:r>
              <a:rPr lang="tr-TR" altLang="en-US" sz="2400" b="1" u="sng" dirty="0" smtClean="0">
                <a:latin typeface="+mj-lt"/>
              </a:rPr>
              <a:t> </a:t>
            </a:r>
            <a:r>
              <a:rPr lang="en-US" altLang="en-US" sz="2400" b="1" u="sng" dirty="0">
                <a:latin typeface="+mj-lt"/>
              </a:rPr>
              <a:t>202</a:t>
            </a:r>
            <a:r>
              <a:rPr lang="tr-TR" altLang="en-US" sz="2400" b="1" u="sng" dirty="0">
                <a:latin typeface="+mj-lt"/>
              </a:rPr>
              <a:t>4</a:t>
            </a:r>
            <a:r>
              <a:rPr lang="en-US" altLang="en-US" sz="2400" b="1" u="sng" dirty="0">
                <a:latin typeface="+mj-lt"/>
              </a:rPr>
              <a:t> </a:t>
            </a:r>
            <a:r>
              <a:rPr lang="tr-TR" altLang="en-US" sz="2400" b="1" u="sng" dirty="0" smtClean="0">
                <a:latin typeface="+mj-lt"/>
              </a:rPr>
              <a:t>SERBEST</a:t>
            </a:r>
            <a:r>
              <a:rPr lang="tr-TR" sz="2400" b="1" u="sng" dirty="0" smtClean="0">
                <a:latin typeface="+mj-lt"/>
              </a:rPr>
              <a:t> </a:t>
            </a:r>
            <a:r>
              <a:rPr lang="tr-TR" sz="2400" b="1" u="sng" dirty="0">
                <a:latin typeface="+mj-lt"/>
              </a:rPr>
              <a:t>TEKNİK YARIŞMASI</a:t>
            </a:r>
            <a:r>
              <a:rPr lang="en-US" sz="2400" b="1" u="sng" dirty="0">
                <a:latin typeface="+mj-lt"/>
              </a:rPr>
              <a:t> </a:t>
            </a:r>
            <a:endParaRPr lang="zh-CN" altLang="en-US" dirty="0"/>
          </a:p>
          <a:p>
            <a:r>
              <a:rPr lang="tr-TR" sz="2400" dirty="0">
                <a:latin typeface="+mj-lt"/>
              </a:rPr>
              <a:t>PİST TANIMA 	: 09:15 – 09:45</a:t>
            </a:r>
          </a:p>
          <a:p>
            <a:r>
              <a:rPr lang="tr-TR" sz="2400" dirty="0">
                <a:latin typeface="+mj-lt"/>
              </a:rPr>
              <a:t>YARIŞMA SAATİ	: 10:00 </a:t>
            </a:r>
          </a:p>
          <a:p>
            <a:pPr>
              <a:buNone/>
            </a:pPr>
            <a:endParaRPr lang="tr-TR" sz="2400" dirty="0">
              <a:latin typeface="+mj-lt"/>
            </a:endParaRPr>
          </a:p>
          <a:p>
            <a:pPr>
              <a:buNone/>
            </a:pPr>
            <a:r>
              <a:rPr lang="tr-TR" sz="2400" b="1" u="sng" dirty="0" smtClean="0">
                <a:latin typeface="+mj-lt"/>
              </a:rPr>
              <a:t>27 HAZİRAN </a:t>
            </a:r>
            <a:r>
              <a:rPr lang="tr-TR" altLang="en-US" sz="2400" b="1" u="sng" dirty="0">
                <a:latin typeface="+mj-lt"/>
              </a:rPr>
              <a:t>2024 </a:t>
            </a:r>
            <a:r>
              <a:rPr lang="en-US" altLang="en-US" sz="2400" b="1" u="sng" dirty="0" smtClean="0">
                <a:latin typeface="+mj-lt"/>
              </a:rPr>
              <a:t>S</a:t>
            </a:r>
            <a:r>
              <a:rPr lang="tr-TR" altLang="en-US" sz="2400" b="1" u="sng" dirty="0" smtClean="0">
                <a:latin typeface="+mj-lt"/>
              </a:rPr>
              <a:t>PRİNT</a:t>
            </a:r>
            <a:r>
              <a:rPr lang="tr-TR" sz="2400" b="1" u="sng" dirty="0" smtClean="0">
                <a:latin typeface="+mj-lt"/>
              </a:rPr>
              <a:t> </a:t>
            </a:r>
            <a:r>
              <a:rPr lang="tr-TR" sz="2400" b="1" u="sng" dirty="0">
                <a:latin typeface="+mj-lt"/>
              </a:rPr>
              <a:t>TEKNİK YARIŞMASI</a:t>
            </a:r>
            <a:endParaRPr lang="zh-CN" altLang="en-US" dirty="0"/>
          </a:p>
          <a:p>
            <a:r>
              <a:rPr lang="tr-TR" sz="2400" dirty="0">
                <a:latin typeface="+mj-lt"/>
              </a:rPr>
              <a:t>PİST TANIMA	: 08:45 – 09:15</a:t>
            </a:r>
          </a:p>
          <a:p>
            <a:r>
              <a:rPr lang="tr-TR" sz="2400" dirty="0">
                <a:latin typeface="+mj-lt"/>
              </a:rPr>
              <a:t>YARIŞMA SAATİ	: 09:30</a:t>
            </a:r>
          </a:p>
          <a:p>
            <a:endParaRPr lang="tr-TR" sz="2000" dirty="0">
              <a:latin typeface="+mj-lt"/>
            </a:endParaRPr>
          </a:p>
          <a:p>
            <a:endParaRPr lang="tr-TR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 </a:t>
            </a:r>
            <a:r>
              <a:rPr lang="tr-TR" sz="3600" b="1" u="sng" dirty="0" smtClean="0"/>
              <a:t>İL </a:t>
            </a:r>
            <a:r>
              <a:rPr lang="tr-TR" sz="4000" b="1" u="sng" dirty="0" smtClean="0"/>
              <a:t>KONTENJANI</a:t>
            </a:r>
            <a:r>
              <a:rPr lang="tr-TR" sz="3600" b="1" u="sng" dirty="0" smtClean="0"/>
              <a:t> VE YAŞ KATEGORİLERİ</a:t>
            </a:r>
            <a:endParaRPr lang="tr-TR" sz="3600" b="1" u="sng" dirty="0"/>
          </a:p>
        </p:txBody>
      </p:sp>
      <p:sp>
        <p:nvSpPr>
          <p:cNvPr id="1048601" name="2 İçerik Yer Tutucusu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839816"/>
          </a:xfrm>
        </p:spPr>
        <p:txBody>
          <a:bodyPr>
            <a:normAutofit fontScale="95000"/>
          </a:bodyPr>
          <a:lstStyle/>
          <a:p>
            <a:pPr lvl="0"/>
            <a:endParaRPr lang="tr-TR" sz="2100" dirty="0" smtClean="0">
              <a:latin typeface="+mj-lt"/>
            </a:endParaRPr>
          </a:p>
          <a:p>
            <a:pPr algn="just"/>
            <a:r>
              <a:rPr lang="tr-TR" dirty="0">
                <a:latin typeface="+mj-lt"/>
              </a:rPr>
              <a:t>İl Birinciliğinde her yaş kategorisinde, </a:t>
            </a:r>
            <a:r>
              <a:rPr lang="tr-TR" b="1" u="sng" dirty="0">
                <a:latin typeface="+mj-lt"/>
              </a:rPr>
              <a:t>erkek ve kadınlar/kızlarda ilk üç (3) </a:t>
            </a:r>
            <a:r>
              <a:rPr lang="tr-TR" dirty="0">
                <a:latin typeface="+mj-lt"/>
              </a:rPr>
              <a:t>sıralamada yer alan sporcular Tekerlekli Kayak Türkiye Şampiyonası yarışmalarına </a:t>
            </a:r>
            <a:r>
              <a:rPr lang="tr-TR" dirty="0" smtClean="0">
                <a:latin typeface="+mj-lt"/>
              </a:rPr>
              <a:t>katılabilirler.</a:t>
            </a:r>
            <a:endParaRPr lang="tr-TR" sz="2100" dirty="0">
              <a:latin typeface="+mj-lt"/>
            </a:endParaRPr>
          </a:p>
          <a:p>
            <a:pPr marL="0" lvl="0" indent="0">
              <a:buNone/>
            </a:pPr>
            <a:endParaRPr lang="tr-TR" sz="2100" dirty="0" smtClean="0">
              <a:latin typeface="+mj-lt"/>
            </a:endParaRPr>
          </a:p>
          <a:p>
            <a:pPr lvl="0"/>
            <a:r>
              <a:rPr lang="tr-TR" sz="2500" dirty="0" smtClean="0">
                <a:latin typeface="+mj-lt"/>
              </a:rPr>
              <a:t>U14 </a:t>
            </a:r>
            <a:r>
              <a:rPr lang="tr-TR" sz="2500" dirty="0">
                <a:latin typeface="+mj-lt"/>
              </a:rPr>
              <a:t>Erkekler ve </a:t>
            </a:r>
            <a:r>
              <a:rPr lang="tr-TR" sz="2500" dirty="0" smtClean="0">
                <a:latin typeface="+mj-lt"/>
              </a:rPr>
              <a:t>Kızlar	- 2010 </a:t>
            </a:r>
            <a:r>
              <a:rPr lang="tr-TR" sz="2500" dirty="0">
                <a:latin typeface="+mj-lt"/>
              </a:rPr>
              <a:t>doğumlular</a:t>
            </a:r>
          </a:p>
          <a:p>
            <a:pPr lvl="0"/>
            <a:r>
              <a:rPr lang="tr-TR" sz="2500" dirty="0">
                <a:latin typeface="+mj-lt"/>
              </a:rPr>
              <a:t>U16 Erkekler ve </a:t>
            </a:r>
            <a:r>
              <a:rPr lang="tr-TR" sz="2500" dirty="0" smtClean="0">
                <a:latin typeface="+mj-lt"/>
              </a:rPr>
              <a:t>Kızlar	-2009 </a:t>
            </a:r>
            <a:r>
              <a:rPr lang="tr-TR" sz="2500" dirty="0">
                <a:latin typeface="+mj-lt"/>
              </a:rPr>
              <a:t>ve 2008 doğumlular</a:t>
            </a:r>
          </a:p>
          <a:p>
            <a:pPr lvl="0"/>
            <a:r>
              <a:rPr lang="tr-TR" sz="2500" dirty="0">
                <a:latin typeface="+mj-lt"/>
              </a:rPr>
              <a:t>U18 Erkekler ve </a:t>
            </a:r>
            <a:r>
              <a:rPr lang="tr-TR" sz="2500" dirty="0" smtClean="0">
                <a:latin typeface="+mj-lt"/>
              </a:rPr>
              <a:t>Kızlar	-2007 </a:t>
            </a:r>
            <a:r>
              <a:rPr lang="tr-TR" sz="2500" dirty="0">
                <a:latin typeface="+mj-lt"/>
              </a:rPr>
              <a:t>ve 2006 doğumlular</a:t>
            </a:r>
          </a:p>
          <a:p>
            <a:pPr lvl="0"/>
            <a:r>
              <a:rPr lang="tr-TR" sz="2500" dirty="0">
                <a:latin typeface="+mj-lt"/>
              </a:rPr>
              <a:t>U20 Erkekler ve </a:t>
            </a:r>
            <a:r>
              <a:rPr lang="tr-TR" sz="2500" dirty="0" smtClean="0">
                <a:latin typeface="+mj-lt"/>
              </a:rPr>
              <a:t>Kadınlar      -2005 </a:t>
            </a:r>
            <a:r>
              <a:rPr lang="tr-TR" sz="2500" dirty="0">
                <a:latin typeface="+mj-lt"/>
              </a:rPr>
              <a:t>ve 2004 doğumlular</a:t>
            </a:r>
          </a:p>
          <a:p>
            <a:pPr lvl="0"/>
            <a:r>
              <a:rPr lang="tr-TR" sz="2500" dirty="0">
                <a:latin typeface="+mj-lt"/>
              </a:rPr>
              <a:t>U21 ve üstü Erkekler ve </a:t>
            </a:r>
            <a:r>
              <a:rPr lang="tr-TR" sz="2500" dirty="0" smtClean="0">
                <a:latin typeface="+mj-lt"/>
              </a:rPr>
              <a:t>Kadınlar -2003 </a:t>
            </a:r>
            <a:r>
              <a:rPr lang="tr-TR" sz="2500" dirty="0">
                <a:latin typeface="+mj-lt"/>
              </a:rPr>
              <a:t>ve daha önce doğumlular</a:t>
            </a:r>
          </a:p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000" dirty="0">
              <a:latin typeface="+mj-lt"/>
            </a:endParaRPr>
          </a:p>
          <a:p>
            <a:pPr marL="0" indent="0">
              <a:buNone/>
            </a:pPr>
            <a:endParaRPr lang="tr-TR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</p:nvPr>
        </p:nvGraphicFramePr>
        <p:xfrm>
          <a:off x="251519" y="260649"/>
          <a:ext cx="8568952" cy="59766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8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8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719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KATEGORİLER</a:t>
                      </a:r>
                      <a:endParaRPr lang="tr-TR" sz="1100" dirty="0">
                        <a:effectLst/>
                        <a:latin typeface="+mj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DOĞUM TARİHLERİ</a:t>
                      </a:r>
                      <a:endParaRPr lang="tr-TR" sz="1100" dirty="0">
                        <a:effectLst/>
                        <a:latin typeface="+mj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İL KONTENJANI</a:t>
                      </a:r>
                      <a:endParaRPr lang="tr-TR" sz="1100" dirty="0">
                        <a:effectLst/>
                        <a:latin typeface="+mj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789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U21+ Erkekler ve Kadınlar</a:t>
                      </a:r>
                      <a:endParaRPr lang="tr-TR" sz="1100" dirty="0">
                        <a:effectLst/>
                        <a:latin typeface="+mj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   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2003 ve altı doğumlular</a:t>
                      </a:r>
                      <a:endParaRPr lang="tr-TR" sz="1100" dirty="0">
                        <a:effectLst/>
                        <a:latin typeface="+mj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 smtClean="0">
                          <a:effectLst/>
                          <a:latin typeface="+mj-lt"/>
                        </a:rPr>
                        <a:t>3E</a:t>
                      </a:r>
                      <a:r>
                        <a:rPr lang="tr-TR" sz="1200" baseline="0" dirty="0" smtClean="0">
                          <a:effectLst/>
                          <a:latin typeface="+mj-lt"/>
                        </a:rPr>
                        <a:t>– 3K</a:t>
                      </a:r>
                      <a:r>
                        <a:rPr lang="tr-TR" sz="12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kişi</a:t>
                      </a:r>
                      <a:endParaRPr lang="tr-TR" sz="1100" dirty="0">
                        <a:effectLst/>
                        <a:latin typeface="+mj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789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U20 Erkekler ve Kadınlar</a:t>
                      </a:r>
                      <a:endParaRPr lang="tr-TR" sz="1100" dirty="0">
                        <a:effectLst/>
                        <a:latin typeface="+mj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2005 – 2004 doğumlular</a:t>
                      </a:r>
                      <a:endParaRPr lang="tr-TR" sz="1100" dirty="0">
                        <a:effectLst/>
                        <a:latin typeface="+mj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348480" algn="l"/>
                        </a:tabLst>
                        <a:defRPr/>
                      </a:pPr>
                      <a:r>
                        <a:rPr kumimoji="0" lang="tr-T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3E– 3K kişi</a:t>
                      </a:r>
                      <a:endParaRPr kumimoji="0" lang="tr-T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789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U18 Erkekler ve Kızlar</a:t>
                      </a:r>
                      <a:endParaRPr lang="tr-TR" sz="1100" dirty="0">
                        <a:effectLst/>
                        <a:latin typeface="+mj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2007 – 2006 doğumlular</a:t>
                      </a:r>
                      <a:endParaRPr lang="tr-TR" sz="1100" dirty="0">
                        <a:effectLst/>
                        <a:latin typeface="+mj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348480" algn="l"/>
                        </a:tabLst>
                        <a:defRPr/>
                      </a:pPr>
                      <a:r>
                        <a:rPr kumimoji="0" lang="tr-T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3E– 3K kişi</a:t>
                      </a:r>
                      <a:endParaRPr kumimoji="0" lang="tr-T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789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U16 Erkekler ve Kızlar</a:t>
                      </a:r>
                      <a:endParaRPr lang="tr-TR" sz="1100" dirty="0">
                        <a:effectLst/>
                        <a:latin typeface="+mj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2009 – 2008 doğumlular</a:t>
                      </a:r>
                      <a:endParaRPr lang="tr-TR" sz="1100" dirty="0">
                        <a:effectLst/>
                        <a:latin typeface="+mj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348480" algn="l"/>
                        </a:tabLst>
                        <a:defRPr/>
                      </a:pPr>
                      <a:r>
                        <a:rPr kumimoji="0" lang="tr-T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3E– 3K kişi</a:t>
                      </a:r>
                      <a:endParaRPr kumimoji="0" lang="tr-T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789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U14 Erkekler ve Kızlar</a:t>
                      </a:r>
                      <a:endParaRPr lang="tr-TR" sz="1100" dirty="0">
                        <a:effectLst/>
                        <a:latin typeface="+mj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2010 doğumlular</a:t>
                      </a:r>
                      <a:endParaRPr lang="tr-TR" sz="1100" dirty="0">
                        <a:effectLst/>
                        <a:latin typeface="+mj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348480" algn="l"/>
                        </a:tabLst>
                        <a:defRPr/>
                      </a:pPr>
                      <a:r>
                        <a:rPr kumimoji="0" lang="tr-T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3E– 3K kişi</a:t>
                      </a:r>
                      <a:endParaRPr kumimoji="0" lang="tr-T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24050" y="24669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47845" algn="l"/>
              </a:tabLst>
            </a:pPr>
            <a:endParaRPr kumimoji="0" lang="tr-T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Unvan 1"/>
          <p:cNvSpPr>
            <a:spLocks noGrp="1"/>
          </p:cNvSpPr>
          <p:nvPr>
            <p:ph type="title"/>
          </p:nvPr>
        </p:nvSpPr>
        <p:spPr>
          <a:xfrm>
            <a:off x="425268" y="54868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tr-TR" b="1" u="sng" dirty="0"/>
              <a:t>TÜRKİYE ŞAMPİYONASI KOTALARI</a:t>
            </a:r>
            <a:endParaRPr lang="tr-TR" dirty="0"/>
          </a:p>
        </p:txBody>
      </p:sp>
      <p:graphicFrame>
        <p:nvGraphicFramePr>
          <p:cNvPr id="4194307" name="İçerik Yer Tutucusu 5"/>
          <p:cNvGraphicFramePr>
            <a:graphicFrameLocks noGrp="1"/>
          </p:cNvGraphicFramePr>
          <p:nvPr>
            <p:ph idx="1"/>
          </p:nvPr>
        </p:nvGraphicFramePr>
        <p:xfrm>
          <a:off x="436207" y="1340768"/>
          <a:ext cx="8384264" cy="4680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2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2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528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KATEGORİLER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r-TR" sz="2400" baseline="0" dirty="0">
                          <a:latin typeface="+mj-lt"/>
                        </a:rPr>
                        <a:t>KOTA SAYISI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532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U21+ </a:t>
                      </a:r>
                      <a:r>
                        <a:rPr lang="tr-TR" sz="2400" b="1" baseline="0" dirty="0" smtClean="0">
                          <a:latin typeface="+mj-lt"/>
                        </a:rPr>
                        <a:t>Erkekler ve </a:t>
                      </a:r>
                      <a:r>
                        <a:rPr lang="tr-TR" sz="2400" b="1" dirty="0" smtClean="0">
                          <a:latin typeface="+mj-lt"/>
                        </a:rPr>
                        <a:t>Kadınlar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kumimoji="0" lang="tr-TR" sz="2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3E</a:t>
                      </a:r>
                      <a:r>
                        <a:rPr kumimoji="0" lang="tr-TR" sz="2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– 3K</a:t>
                      </a:r>
                      <a:r>
                        <a:rPr kumimoji="0" lang="tr-TR" sz="2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kişi</a:t>
                      </a:r>
                      <a:endParaRPr kumimoji="0" lang="tr-TR" sz="20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6834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U20 </a:t>
                      </a:r>
                      <a:r>
                        <a:rPr kumimoji="0" lang="tr-TR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Erkekler ve </a:t>
                      </a:r>
                      <a:r>
                        <a:rPr kumimoji="0" lang="tr-T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Kadınlar 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kumimoji="0" lang="tr-TR" sz="2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3E</a:t>
                      </a:r>
                      <a:r>
                        <a:rPr kumimoji="0" lang="tr-TR" sz="2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– 3K</a:t>
                      </a:r>
                      <a:r>
                        <a:rPr kumimoji="0" lang="tr-TR" sz="2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kişi</a:t>
                      </a:r>
                      <a:endParaRPr kumimoji="0" lang="tr-TR" sz="20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528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U18</a:t>
                      </a:r>
                      <a:r>
                        <a:rPr kumimoji="0" lang="tr-TR" sz="2400" b="1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Kadınlar ve</a:t>
                      </a:r>
                      <a:r>
                        <a:rPr kumimoji="0" lang="tr-TR" sz="2400" b="1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Erkekler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348480" algn="l"/>
                        </a:tabLst>
                        <a:defRPr/>
                      </a:pPr>
                      <a:r>
                        <a:rPr kumimoji="0" lang="tr-TR" sz="2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3E– 3K kişi</a:t>
                      </a:r>
                      <a:endParaRPr kumimoji="0" lang="tr-T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528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U16 Kızlar </a:t>
                      </a: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kumimoji="0" lang="tr-TR" sz="2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348480" algn="l"/>
                        </a:tabLst>
                        <a:defRPr/>
                      </a:pPr>
                      <a:r>
                        <a:rPr kumimoji="0" lang="tr-TR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3E– 3K kişi</a:t>
                      </a:r>
                      <a:endParaRPr kumimoji="0" lang="tr-T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528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U14 Kızlar </a:t>
                      </a: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kumimoji="0" lang="tr-TR" sz="2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348480" algn="l"/>
                        </a:tabLst>
                        <a:defRPr/>
                      </a:pPr>
                      <a:r>
                        <a:rPr kumimoji="0" lang="tr-TR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3E– 3K kişi</a:t>
                      </a:r>
                      <a:endParaRPr kumimoji="0" lang="tr-T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 </a:t>
            </a:r>
            <a:r>
              <a:rPr lang="tr-TR" b="1" u="sng" dirty="0"/>
              <a:t>START SIRALAMASI</a:t>
            </a:r>
          </a:p>
        </p:txBody>
      </p:sp>
      <p:sp>
        <p:nvSpPr>
          <p:cNvPr id="1048601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95000"/>
          </a:bodyPr>
          <a:lstStyle/>
          <a:p>
            <a:pPr marL="0" indent="0">
              <a:buNone/>
            </a:pPr>
            <a:endParaRPr lang="tr-TR" b="1" u="sng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tr-TR" b="1" u="sng" dirty="0" smtClean="0">
                <a:solidFill>
                  <a:srgbClr val="FF0000"/>
                </a:solidFill>
                <a:latin typeface="+mj-lt"/>
              </a:rPr>
              <a:t>1.GRUP</a:t>
            </a:r>
            <a:endParaRPr lang="tr-TR" b="1" u="sng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U21+ Kadınlar ve Erkekler,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U20 Kadınlar ve Erkekler,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U18 Kızlar ve Erkekler</a:t>
            </a:r>
            <a:endParaRPr lang="tr-TR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tr-TR" b="1" u="sng" dirty="0">
                <a:solidFill>
                  <a:srgbClr val="FF0000"/>
                </a:solidFill>
                <a:latin typeface="+mj-lt"/>
              </a:rPr>
              <a:t>2.GRUP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U16 Kızlar ve Erkekler, 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U14 Kızlar ve Erkekler</a:t>
            </a:r>
            <a:endParaRPr lang="tr-TR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endParaRPr lang="tr-TR" sz="2000" dirty="0">
              <a:latin typeface="+mj-lt"/>
            </a:endParaRPr>
          </a:p>
          <a:p>
            <a:pPr marL="0" indent="0">
              <a:buNone/>
            </a:pPr>
            <a:endParaRPr lang="tr-TR" sz="2000" dirty="0">
              <a:latin typeface="+mj-lt"/>
            </a:endParaRPr>
          </a:p>
          <a:p>
            <a:pPr marL="0" indent="0">
              <a:buNone/>
            </a:pPr>
            <a:endParaRPr lang="tr-TR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tr-TR" b="1" u="sng" dirty="0"/>
              <a:t>ERKEKLERİN MESAFELERİ</a:t>
            </a:r>
          </a:p>
        </p:txBody>
      </p:sp>
      <p:graphicFrame>
        <p:nvGraphicFramePr>
          <p:cNvPr id="4194304" name="İçerik Yer Tutucusu 7"/>
          <p:cNvGraphicFramePr>
            <a:graphicFrameLocks noGrp="1"/>
          </p:cNvGraphicFramePr>
          <p:nvPr>
            <p:ph idx="1"/>
          </p:nvPr>
        </p:nvGraphicFramePr>
        <p:xfrm>
          <a:off x="439647" y="1700806"/>
          <a:ext cx="8380824" cy="4608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3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3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3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82633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KATEGORİLER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r-TR" sz="2400" baseline="0" dirty="0">
                          <a:latin typeface="+mj-lt"/>
                        </a:rPr>
                        <a:t>1.GÜN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2.GÜN</a:t>
                      </a:r>
                      <a:r>
                        <a:rPr lang="tr-TR" dirty="0">
                          <a:latin typeface="+mj-lt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176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U21+</a:t>
                      </a:r>
                      <a:r>
                        <a:rPr lang="tr-TR" sz="2400" b="1" baseline="0" dirty="0">
                          <a:latin typeface="+mj-lt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 10 km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800-1500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176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U20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10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tr-TR" sz="2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800-1500 km</a:t>
                      </a:r>
                      <a:endParaRPr kumimoji="0" lang="tr-T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176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U18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sz="2400" b="1" dirty="0" smtClean="0">
                          <a:latin typeface="+mj-lt"/>
                        </a:rPr>
                        <a:t>7,5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tr-TR" sz="2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800-1500 km</a:t>
                      </a:r>
                      <a:endParaRPr kumimoji="0" lang="tr-T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176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U16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tr-TR" sz="2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800-1500 km</a:t>
                      </a:r>
                      <a:endParaRPr kumimoji="0" lang="tr-T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176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U14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2,5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tr-TR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800-1500 km</a:t>
                      </a:r>
                      <a:endParaRPr kumimoji="0" lang="tr-T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tr-TR" b="1" u="sng" dirty="0"/>
              <a:t>BAYANLARIN MESAFELERİ</a:t>
            </a:r>
          </a:p>
        </p:txBody>
      </p:sp>
      <p:graphicFrame>
        <p:nvGraphicFramePr>
          <p:cNvPr id="4194305" name="İçerik Yer Tutucusu 6"/>
          <p:cNvGraphicFramePr>
            <a:graphicFrameLocks noGrp="1"/>
          </p:cNvGraphicFramePr>
          <p:nvPr>
            <p:ph idx="1"/>
          </p:nvPr>
        </p:nvGraphicFramePr>
        <p:xfrm>
          <a:off x="539552" y="1772818"/>
          <a:ext cx="8208912" cy="4680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01112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KATEGORİLER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r-TR" sz="2400" baseline="0" dirty="0">
                          <a:latin typeface="+mj-lt"/>
                        </a:rPr>
                        <a:t>1.GÜN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2.GÜN</a:t>
                      </a:r>
                      <a:r>
                        <a:rPr lang="tr-TR" dirty="0">
                          <a:latin typeface="+mj-lt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U21+ Kadınlar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7,5 </a:t>
                      </a:r>
                      <a:r>
                        <a:rPr lang="tr-TR" sz="2400" b="1" dirty="0">
                          <a:latin typeface="+mj-lt"/>
                        </a:rPr>
                        <a:t>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tr-TR" sz="2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800-1500 km</a:t>
                      </a:r>
                      <a:endParaRPr kumimoji="0" lang="tr-T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5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U20 Kadınlar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7,5 </a:t>
                      </a:r>
                      <a:r>
                        <a:rPr lang="tr-TR" sz="2400" b="1" dirty="0">
                          <a:latin typeface="+mj-lt"/>
                        </a:rPr>
                        <a:t>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tr-TR" sz="2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800-1500 km</a:t>
                      </a:r>
                      <a:endParaRPr kumimoji="0" lang="tr-T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U18 Kızlar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tr-TR" sz="2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800-1500 km</a:t>
                      </a:r>
                      <a:endParaRPr kumimoji="0" lang="tr-T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5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U16 Kızlar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5 </a:t>
                      </a:r>
                      <a:r>
                        <a:rPr lang="tr-TR" sz="2400" b="1" dirty="0">
                          <a:latin typeface="+mj-lt"/>
                        </a:rPr>
                        <a:t>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tr-TR" sz="2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800-1500 km</a:t>
                      </a:r>
                      <a:endParaRPr kumimoji="0" lang="tr-T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5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U14 Kızlar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2,5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tr-TR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800-1500 km</a:t>
                      </a:r>
                      <a:endParaRPr kumimoji="0" lang="tr-T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780</Words>
  <Application>Microsoft Office PowerPoint</Application>
  <PresentationFormat>Ekran Gösterisi (4:3)</PresentationFormat>
  <Paragraphs>182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2" baseType="lpstr">
      <vt:lpstr>宋体</vt:lpstr>
      <vt:lpstr>Arial</vt:lpstr>
      <vt:lpstr>Calibri</vt:lpstr>
      <vt:lpstr>Constantia</vt:lpstr>
      <vt:lpstr>Times New Roman</vt:lpstr>
      <vt:lpstr>Wingdings</vt:lpstr>
      <vt:lpstr>Wingdings 2</vt:lpstr>
      <vt:lpstr>Akış</vt:lpstr>
      <vt:lpstr>PowerPoint Sunusu</vt:lpstr>
      <vt:lpstr>İL YOKLAMASI</vt:lpstr>
      <vt:lpstr>YARIŞMA PROGRAMI</vt:lpstr>
      <vt:lpstr> İL KONTENJANI VE YAŞ KATEGORİLERİ</vt:lpstr>
      <vt:lpstr>PowerPoint Sunusu</vt:lpstr>
      <vt:lpstr>TÜRKİYE ŞAMPİYONASI KOTALARI</vt:lpstr>
      <vt:lpstr> START SIRALAMASI</vt:lpstr>
      <vt:lpstr>ERKEKLERİN MESAFELERİ</vt:lpstr>
      <vt:lpstr>BAYANLARIN MESAFELERİ</vt:lpstr>
      <vt:lpstr>ORTAK KURALLAR</vt:lpstr>
      <vt:lpstr>PowerPoint Sunusu</vt:lpstr>
      <vt:lpstr>HARCIRAH DERECELERİ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Meltem</dc:creator>
  <cp:lastModifiedBy>engin ulukan</cp:lastModifiedBy>
  <cp:revision>22</cp:revision>
  <dcterms:created xsi:type="dcterms:W3CDTF">2016-03-29T05:52:00Z</dcterms:created>
  <dcterms:modified xsi:type="dcterms:W3CDTF">2024-06-07T14:06:47Z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a17d023b79a34307bb43c8e3e960aa9b</vt:lpwstr>
  </property>
  <property fmtid="{D5CDD505-2E9C-101B-9397-08002B2CF9AE}" pid="3" name="KSOProductBuildVer">
    <vt:lpwstr>1033-12.2.0.16909</vt:lpwstr>
  </property>
</Properties>
</file>