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688" autoAdjust="0"/>
    <p:restoredTop sz="94660"/>
  </p:normalViewPr>
  <p:slideViewPr>
    <p:cSldViewPr>
      <p:cViewPr varScale="1">
        <p:scale>
          <a:sx n="81" d="100"/>
          <a:sy n="81" d="100"/>
        </p:scale>
        <p:origin x="917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9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70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71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72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73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5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586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1048587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t>10.03.2023</a:t>
            </a:fld>
            <a:endParaRPr lang="tr-TR"/>
          </a:p>
        </p:txBody>
      </p:sp>
      <p:sp>
        <p:nvSpPr>
          <p:cNvPr id="1048588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589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637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48638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t>10.03.2023</a:t>
            </a:fld>
            <a:endParaRPr lang="tr-TR"/>
          </a:p>
        </p:txBody>
      </p:sp>
      <p:sp>
        <p:nvSpPr>
          <p:cNvPr id="1048639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40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622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4862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t>10.03.2023</a:t>
            </a:fld>
            <a:endParaRPr lang="tr-TR"/>
          </a:p>
        </p:txBody>
      </p:sp>
      <p:sp>
        <p:nvSpPr>
          <p:cNvPr id="104862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2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592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4859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t>10.03.2023</a:t>
            </a:fld>
            <a:endParaRPr lang="tr-TR"/>
          </a:p>
        </p:txBody>
      </p:sp>
      <p:sp>
        <p:nvSpPr>
          <p:cNvPr id="104859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59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642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04864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t>10.03.2023</a:t>
            </a:fld>
            <a:endParaRPr lang="tr-TR"/>
          </a:p>
        </p:txBody>
      </p:sp>
      <p:sp>
        <p:nvSpPr>
          <p:cNvPr id="104864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4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647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48648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48649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t>10.03.2023</a:t>
            </a:fld>
            <a:endParaRPr lang="tr-TR"/>
          </a:p>
        </p:txBody>
      </p:sp>
      <p:sp>
        <p:nvSpPr>
          <p:cNvPr id="1048650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51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65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04865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04865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4865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4865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t>10.03.2023</a:t>
            </a:fld>
            <a:endParaRPr lang="tr-TR"/>
          </a:p>
        </p:txBody>
      </p:sp>
      <p:sp>
        <p:nvSpPr>
          <p:cNvPr id="104865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5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618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t>10.03.2023</a:t>
            </a:fld>
            <a:endParaRPr lang="tr-TR"/>
          </a:p>
        </p:txBody>
      </p:sp>
      <p:sp>
        <p:nvSpPr>
          <p:cNvPr id="1048619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20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t>10.03.2023</a:t>
            </a:fld>
            <a:endParaRPr lang="tr-TR"/>
          </a:p>
        </p:txBody>
      </p:sp>
      <p:sp>
        <p:nvSpPr>
          <p:cNvPr id="1048661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62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664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048665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48666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t>10.03.2023</a:t>
            </a:fld>
            <a:endParaRPr lang="tr-TR"/>
          </a:p>
        </p:txBody>
      </p:sp>
      <p:sp>
        <p:nvSpPr>
          <p:cNvPr id="1048667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68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D5536-2C11-4798-B31B-BD03743FB31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27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48628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629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048630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6A6E8-14E3-42F2-A250-FEBFB3ADA638}" type="datetimeFigureOut">
              <a:rPr lang="tr-TR" smtClean="0"/>
              <a:t>10.03.2023</a:t>
            </a:fld>
            <a:endParaRPr lang="tr-TR"/>
          </a:p>
        </p:txBody>
      </p:sp>
      <p:sp>
        <p:nvSpPr>
          <p:cNvPr id="1048631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32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CAD5536-2C11-4798-B31B-BD03743FB31F}" type="slidenum">
              <a:rPr lang="tr-TR" smtClean="0"/>
              <a:t>‹#›</a:t>
            </a:fld>
            <a:endParaRPr lang="tr-TR"/>
          </a:p>
        </p:txBody>
      </p:sp>
      <p:sp>
        <p:nvSpPr>
          <p:cNvPr id="104863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1048634" name="9 Serbest Form"/>
          <p:cNvSpPr/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635" name="10 Serbest Form"/>
          <p:cNvSpPr/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6 Serbest Form"/>
          <p:cNvSpPr/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577" name="7 Serbest Form"/>
          <p:cNvSpPr/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48578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048579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04858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716A6E8-14E3-42F2-A250-FEBFB3ADA638}" type="datetimeFigureOut">
              <a:rPr lang="tr-TR" smtClean="0"/>
              <a:t>10.03.2023</a:t>
            </a:fld>
            <a:endParaRPr lang="tr-TR"/>
          </a:p>
        </p:txBody>
      </p:sp>
      <p:sp>
        <p:nvSpPr>
          <p:cNvPr id="1048581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048582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CAD5536-2C11-4798-B31B-BD03743FB31F}" type="slidenum">
              <a:rPr lang="tr-TR" smtClean="0"/>
              <a:t>‹#›</a:t>
            </a:fld>
            <a:endParaRPr lang="tr-TR"/>
          </a:p>
        </p:txBody>
      </p:sp>
      <p:grpSp>
        <p:nvGrpSpPr>
          <p:cNvPr id="1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048583" name="11 Serbest Form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16000">
                    <a:schemeClr val="accent2">
                      <a:shade val="75000"/>
                      <a:alpha val="56000"/>
                    </a:schemeClr>
                  </a:gs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048584" name="12 Serbest Form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33000">
                    <a:schemeClr val="accent2">
                      <a:alpha val="56000"/>
                    </a:schemeClr>
                  </a:gs>
                  <a:gs pos="44000">
                    <a:schemeClr val="accent1"/>
                  </a:gs>
                  <a:gs pos="74000">
                    <a:schemeClr val="accent4"/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2 Alt Başlık"/>
          <p:cNvSpPr>
            <a:spLocks noGrp="1"/>
          </p:cNvSpPr>
          <p:nvPr>
            <p:ph type="subTitle" idx="1"/>
          </p:nvPr>
        </p:nvSpPr>
        <p:spPr>
          <a:xfrm>
            <a:off x="533400" y="2780928"/>
            <a:ext cx="8287072" cy="3744416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>
                <a:latin typeface="Times New Roman" pitchFamily="18" charset="0"/>
                <a:cs typeface="Times New Roman" pitchFamily="18" charset="0"/>
              </a:rPr>
              <a:t>TÜRKİYE KAYAK FEDERASYONU</a:t>
            </a:r>
          </a:p>
          <a:p>
            <a:pPr algn="ctr"/>
            <a:endParaRPr lang="tr-TR" sz="3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r-TR" sz="3200" b="1" dirty="0">
                <a:latin typeface="Times New Roman" pitchFamily="18" charset="0"/>
                <a:cs typeface="Times New Roman" pitchFamily="18" charset="0"/>
              </a:rPr>
              <a:t>KAYAKLI KOŞU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tr-TR" altLang="en-US" sz="3200" b="1" dirty="0">
                <a:latin typeface="Times New Roman" pitchFamily="18" charset="0"/>
                <a:cs typeface="Times New Roman" pitchFamily="18" charset="0"/>
              </a:rPr>
              <a:t>Ü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RKİYE </a:t>
            </a:r>
            <a:r>
              <a:rPr lang="tr-TR" altLang="en-US" sz="3200" b="1" dirty="0">
                <a:latin typeface="Times New Roman" pitchFamily="18" charset="0"/>
                <a:cs typeface="Times New Roman" pitchFamily="18" charset="0"/>
              </a:rPr>
              <a:t>ŞAMPİYONASI </a:t>
            </a:r>
            <a:r>
              <a:rPr lang="tr-TR" sz="3200" b="1" dirty="0">
                <a:latin typeface="Times New Roman" pitchFamily="18" charset="0"/>
                <a:cs typeface="Times New Roman" pitchFamily="18" charset="0"/>
              </a:rPr>
              <a:t>YARIŞMASI</a:t>
            </a:r>
            <a:endParaRPr lang="tr-TR" dirty="0"/>
          </a:p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BOLU </a:t>
            </a:r>
            <a:r>
              <a:rPr lang="tr-TR" sz="3200" b="1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GEREDE</a:t>
            </a:r>
            <a:endParaRPr lang="zh-CN" altLang="en-US" dirty="0"/>
          </a:p>
          <a:p>
            <a:pPr algn="ctr"/>
            <a:r>
              <a:rPr lang="tr-TR" sz="3200" b="1" dirty="0">
                <a:latin typeface="Times New Roman" pitchFamily="18" charset="0"/>
                <a:cs typeface="Times New Roman" pitchFamily="18" charset="0"/>
              </a:rPr>
              <a:t>17 / 19 MART 2023</a:t>
            </a:r>
            <a:endParaRPr lang="zh-CN" altLang="en-US" dirty="0"/>
          </a:p>
        </p:txBody>
      </p:sp>
      <p:pic>
        <p:nvPicPr>
          <p:cNvPr id="2097152" name="3 Resim" descr="tkf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1920" y="980728"/>
            <a:ext cx="1296144" cy="15430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2 İçerik Yer Tutucusu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75920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tr-TR" dirty="0"/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Yarışmadaki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tüm kurallar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hakkında antrenörlerin sporculara  bilgi verilmesi ile sorumludur.</a:t>
            </a:r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Klasik ve Serbest yarışmaları sonucunda sıralamaya giren ilk 3 (üç) sporcuya madalya verilir. U12, U13, U14 kategorilerinde ilk 4 (dört) sporcuya madalya verilir.</a:t>
            </a:r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Madalya töreni 2. gün yarışmaların sonunda yarışma alanında yapılacaktır.</a:t>
            </a:r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Bu kurallar tutanak altına alınacaktır.</a:t>
            </a:r>
          </a:p>
          <a:p>
            <a:pPr algn="just">
              <a:buNone/>
            </a:pPr>
            <a:endParaRPr lang="tr-TR" dirty="0"/>
          </a:p>
          <a:p>
            <a:pPr algn="just">
              <a:buNone/>
            </a:pP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4861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r>
              <a:rPr lang="tr-TR" dirty="0"/>
              <a:t>Etaplar ve </a:t>
            </a:r>
            <a:r>
              <a:rPr lang="tr-TR" dirty="0" err="1"/>
              <a:t>türkiye</a:t>
            </a:r>
            <a:r>
              <a:rPr lang="tr-TR" dirty="0"/>
              <a:t> şampiyonası sonucu kombine de ilk üçe giren sporcular 2023 2024 sezonunda elemelere katılmayacak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  MALİ HÜKÜMLER</a:t>
            </a:r>
          </a:p>
        </p:txBody>
      </p:sp>
      <p:sp>
        <p:nvSpPr>
          <p:cNvPr id="1048615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Kombine sonuçlarına göre her kategorilerin ilk 10 sporcusuna harcırah ödemesi </a:t>
            </a:r>
            <a:r>
              <a:rPr lang="tr-TR" dirty="0" err="1"/>
              <a:t>Fedarasyon</a:t>
            </a:r>
            <a:r>
              <a:rPr lang="tr-TR" dirty="0"/>
              <a:t> tarafından yapılır.</a:t>
            </a:r>
          </a:p>
          <a:p>
            <a:r>
              <a:rPr lang="tr-TR" dirty="0"/>
              <a:t>Harcırah kotasına giremeyen sporcuların ödemesi bütçe doğrultusunda gençlik ve spor il müdürlüğü tarafından ödenir.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Alt Başlık 2"/>
          <p:cNvSpPr>
            <a:spLocks noGrp="1"/>
          </p:cNvSpPr>
          <p:nvPr>
            <p:ph type="subTitle" idx="1"/>
          </p:nvPr>
        </p:nvSpPr>
        <p:spPr>
          <a:xfrm>
            <a:off x="539552" y="2636912"/>
            <a:ext cx="7854696" cy="2848280"/>
          </a:xfrm>
        </p:spPr>
        <p:txBody>
          <a:bodyPr>
            <a:noAutofit/>
          </a:bodyPr>
          <a:lstStyle/>
          <a:p>
            <a:pPr algn="ctr"/>
            <a:endParaRPr lang="tr-TR" sz="2800" b="1" dirty="0">
              <a:solidFill>
                <a:srgbClr val="FF0000"/>
              </a:solidFill>
            </a:endParaRPr>
          </a:p>
          <a:p>
            <a:pPr algn="ctr"/>
            <a:r>
              <a:rPr lang="tr-TR" sz="3600" b="1" dirty="0">
                <a:solidFill>
                  <a:srgbClr val="FF0000"/>
                </a:solidFill>
              </a:rPr>
              <a:t>TÜM SPORCU VE ANTRENÖRLERE BAŞARILAR DİLERİZ</a:t>
            </a:r>
          </a:p>
          <a:p>
            <a:pPr algn="ctr"/>
            <a:r>
              <a:rPr lang="tr-TR" sz="3600" b="1" dirty="0">
                <a:solidFill>
                  <a:srgbClr val="FF0000"/>
                </a:solidFill>
              </a:rPr>
              <a:t>KAYAKLI KOŞU TEKNİK KURULU</a:t>
            </a:r>
          </a:p>
        </p:txBody>
      </p:sp>
      <p:pic>
        <p:nvPicPr>
          <p:cNvPr id="2097153" name="3 Resim" descr="tkf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742950"/>
            <a:ext cx="1296144" cy="15430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1 Başlık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tr-TR" b="1" u="sng" dirty="0"/>
              <a:t>İL YOKLAMASI</a:t>
            </a:r>
            <a:endParaRPr lang="tr-TR" u="sng" dirty="0"/>
          </a:p>
        </p:txBody>
      </p:sp>
      <p:sp>
        <p:nvSpPr>
          <p:cNvPr id="1048597" name="2 İçerik Yer Tutucusu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 numCol="2">
            <a:normAutofit fontScale="66667" lnSpcReduction="20000"/>
          </a:bodyPr>
          <a:lstStyle/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AĞRI                  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ANKARA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ARDAHAN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BOLU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BİNGÖL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BİTLİS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ÇANKIRI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ERZURUM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ERZİNCAN</a:t>
            </a:r>
          </a:p>
          <a:p>
            <a:pPr>
              <a:buNone/>
            </a:pP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    ORDU                                        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HAKKARİ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KARS 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KASTAMONU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NİĞDE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RİZE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TUNCELİ</a:t>
            </a:r>
          </a:p>
          <a:p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VAN</a:t>
            </a:r>
          </a:p>
          <a:p>
            <a:r>
              <a:rPr lang="tr-TR" b="1" dirty="0">
                <a:latin typeface="Times New Roman" pitchFamily="18" charset="0"/>
                <a:cs typeface="Times New Roman" pitchFamily="18" charset="0"/>
              </a:rPr>
              <a:t>MUŞ </a:t>
            </a:r>
          </a:p>
          <a:p>
            <a:r>
              <a:rPr lang="tr-TR" b="1" dirty="0">
                <a:latin typeface="Times New Roman" pitchFamily="18" charset="0"/>
                <a:cs typeface="Times New Roman" pitchFamily="18" charset="0"/>
              </a:rPr>
              <a:t>ARTVİN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1 Başlık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08112"/>
          </a:xfrm>
        </p:spPr>
        <p:txBody>
          <a:bodyPr>
            <a:normAutofit/>
          </a:bodyPr>
          <a:lstStyle/>
          <a:p>
            <a:pPr algn="ctr"/>
            <a:r>
              <a:rPr lang="tr-TR" b="1" dirty="0"/>
              <a:t>YARIŞMA PROGRAMI</a:t>
            </a:r>
          </a:p>
        </p:txBody>
      </p:sp>
      <p:sp>
        <p:nvSpPr>
          <p:cNvPr id="1048599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u="sng" dirty="0">
                <a:latin typeface="+mj-lt"/>
              </a:rPr>
              <a:t>17</a:t>
            </a:r>
            <a:r>
              <a:rPr lang="tr-TR" b="1" u="sng" dirty="0">
                <a:latin typeface="+mj-lt"/>
              </a:rPr>
              <a:t> MART TEKNİK TOPLANTI </a:t>
            </a:r>
            <a:endParaRPr lang="zh-CN" altLang="en-US" dirty="0"/>
          </a:p>
          <a:p>
            <a:pPr marL="0" indent="0" algn="ctr">
              <a:buNone/>
            </a:pPr>
            <a:r>
              <a:rPr lang="tr-TR" b="1" u="sng" dirty="0">
                <a:latin typeface="+mj-lt"/>
              </a:rPr>
              <a:t>    BİRİNCİ GÜN (</a:t>
            </a:r>
            <a:r>
              <a:rPr lang="en-US" b="1" u="sng" dirty="0">
                <a:latin typeface="+mj-lt"/>
              </a:rPr>
              <a:t>18</a:t>
            </a:r>
            <a:r>
              <a:rPr lang="tr-TR" b="1" u="sng" dirty="0">
                <a:latin typeface="+mj-lt"/>
              </a:rPr>
              <a:t> MART 2023)</a:t>
            </a:r>
            <a:endParaRPr lang="zh-CN" altLang="en-US" dirty="0"/>
          </a:p>
          <a:p>
            <a:pPr>
              <a:buNone/>
            </a:pPr>
            <a:endParaRPr lang="tr-TR" sz="2400" dirty="0">
              <a:latin typeface="+mj-lt"/>
            </a:endParaRPr>
          </a:p>
          <a:p>
            <a:pPr>
              <a:buNone/>
            </a:pPr>
            <a:r>
              <a:rPr lang="tr-TR" sz="2400" b="1" u="sng" dirty="0">
                <a:latin typeface="+mj-lt"/>
              </a:rPr>
              <a:t>KLASİK TEKNİK YARIŞMASI</a:t>
            </a:r>
          </a:p>
          <a:p>
            <a:r>
              <a:rPr lang="tr-TR" sz="2400" dirty="0">
                <a:latin typeface="+mj-lt"/>
              </a:rPr>
              <a:t>PİST TANIMA 	: 09:15 – 09:45</a:t>
            </a:r>
          </a:p>
          <a:p>
            <a:r>
              <a:rPr lang="tr-TR" sz="2400" dirty="0">
                <a:latin typeface="+mj-lt"/>
              </a:rPr>
              <a:t>YARIŞMA SAATİ	: 10:00 </a:t>
            </a:r>
          </a:p>
          <a:p>
            <a:r>
              <a:rPr lang="tr-TR" b="1" u="sng" dirty="0">
                <a:latin typeface="+mj-lt"/>
              </a:rPr>
              <a:t>İKİNCİ GÜN (</a:t>
            </a:r>
            <a:r>
              <a:rPr lang="en-US" b="1" u="sng" dirty="0">
                <a:latin typeface="+mj-lt"/>
              </a:rPr>
              <a:t>19</a:t>
            </a:r>
            <a:r>
              <a:rPr lang="tr-TR" b="1" u="sng" dirty="0">
                <a:latin typeface="+mj-lt"/>
              </a:rPr>
              <a:t> MART 2023)</a:t>
            </a:r>
            <a:endParaRPr lang="zh-CN" altLang="en-US" dirty="0"/>
          </a:p>
          <a:p>
            <a:pPr>
              <a:buNone/>
            </a:pPr>
            <a:endParaRPr lang="tr-TR" sz="2400" dirty="0">
              <a:latin typeface="+mj-lt"/>
            </a:endParaRPr>
          </a:p>
          <a:p>
            <a:pPr>
              <a:buNone/>
            </a:pPr>
            <a:r>
              <a:rPr lang="tr-TR" sz="2400" b="1" u="sng" dirty="0">
                <a:latin typeface="+mj-lt"/>
              </a:rPr>
              <a:t>SERBEST TEKNİK YARIŞMASI</a:t>
            </a:r>
          </a:p>
          <a:p>
            <a:r>
              <a:rPr lang="tr-TR" sz="2400" dirty="0">
                <a:latin typeface="+mj-lt"/>
              </a:rPr>
              <a:t>PİST TANIMA	: 08:45 – 09:15</a:t>
            </a:r>
          </a:p>
          <a:p>
            <a:r>
              <a:rPr lang="tr-TR" sz="2400" dirty="0">
                <a:latin typeface="+mj-lt"/>
              </a:rPr>
              <a:t>YARIŞMA SAATİ	: 09:30</a:t>
            </a:r>
          </a:p>
          <a:p>
            <a:endParaRPr lang="tr-TR" sz="2000" dirty="0">
              <a:latin typeface="+mj-lt"/>
            </a:endParaRPr>
          </a:p>
          <a:p>
            <a:endParaRPr lang="tr-TR" sz="2000" dirty="0"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pPr algn="ctr"/>
            <a:r>
              <a:rPr lang="tr-TR" dirty="0"/>
              <a:t> </a:t>
            </a:r>
            <a:r>
              <a:rPr lang="tr-TR" b="1" u="sng" dirty="0"/>
              <a:t>START SIRALAMASI  1.GÜN</a:t>
            </a:r>
          </a:p>
        </p:txBody>
      </p:sp>
      <p:sp>
        <p:nvSpPr>
          <p:cNvPr id="1048601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 fontScale="95000" lnSpcReduction="10000"/>
          </a:bodyPr>
          <a:lstStyle/>
          <a:p>
            <a:pPr marL="0" indent="0">
              <a:buNone/>
            </a:pPr>
            <a:r>
              <a:rPr lang="tr-TR" b="1" u="sng" dirty="0">
                <a:solidFill>
                  <a:srgbClr val="FF0000"/>
                </a:solidFill>
                <a:latin typeface="+mj-lt"/>
              </a:rPr>
              <a:t>1.GRUP</a:t>
            </a:r>
          </a:p>
          <a:p>
            <a:pPr marL="0" indent="0">
              <a:buNone/>
            </a:pPr>
            <a:r>
              <a:rPr lang="tr-TR" sz="2800" dirty="0">
                <a:latin typeface="+mj-lt"/>
              </a:rPr>
              <a:t>U21+ Kadınlar ve Erkekler,</a:t>
            </a:r>
          </a:p>
          <a:p>
            <a:pPr marL="0" indent="0">
              <a:buNone/>
            </a:pPr>
            <a:r>
              <a:rPr lang="tr-TR" sz="2800" dirty="0">
                <a:latin typeface="+mj-lt"/>
              </a:rPr>
              <a:t>U20 Kadınlar ve Erkekler,</a:t>
            </a:r>
          </a:p>
          <a:p>
            <a:pPr marL="0" indent="0">
              <a:buNone/>
            </a:pPr>
            <a:r>
              <a:rPr lang="tr-TR" sz="2800" dirty="0">
                <a:latin typeface="+mj-lt"/>
              </a:rPr>
              <a:t>U18 Kızlar ve Erkekler</a:t>
            </a:r>
            <a:endParaRPr lang="tr-TR" dirty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r>
              <a:rPr lang="tr-TR" b="1" u="sng" dirty="0">
                <a:solidFill>
                  <a:srgbClr val="FF0000"/>
                </a:solidFill>
                <a:latin typeface="+mj-lt"/>
              </a:rPr>
              <a:t>2.GRUP</a:t>
            </a:r>
          </a:p>
          <a:p>
            <a:pPr marL="0" indent="0">
              <a:buNone/>
            </a:pPr>
            <a:r>
              <a:rPr lang="tr-TR" sz="2800" dirty="0">
                <a:latin typeface="+mj-lt"/>
              </a:rPr>
              <a:t>U16 Kızlar ve Erkekler, </a:t>
            </a:r>
          </a:p>
          <a:p>
            <a:pPr marL="0" indent="0">
              <a:buNone/>
            </a:pPr>
            <a:r>
              <a:rPr lang="tr-TR" sz="2800" dirty="0">
                <a:latin typeface="+mj-lt"/>
              </a:rPr>
              <a:t>U14 Kızlar ve Erkekler</a:t>
            </a:r>
            <a:endParaRPr lang="tr-TR" dirty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r>
              <a:rPr lang="tr-TR" b="1" u="sng" dirty="0">
                <a:solidFill>
                  <a:srgbClr val="FF0000"/>
                </a:solidFill>
                <a:latin typeface="+mj-lt"/>
              </a:rPr>
              <a:t>3.GRUP</a:t>
            </a:r>
          </a:p>
          <a:p>
            <a:pPr marL="0" indent="0">
              <a:buNone/>
            </a:pPr>
            <a:r>
              <a:rPr lang="tr-TR" sz="2800" dirty="0">
                <a:latin typeface="+mj-lt"/>
              </a:rPr>
              <a:t>U13 Kızlar ve Erkekler,</a:t>
            </a:r>
          </a:p>
          <a:p>
            <a:pPr marL="0" indent="0">
              <a:buNone/>
            </a:pPr>
            <a:r>
              <a:rPr lang="tr-TR" sz="2800" dirty="0">
                <a:latin typeface="+mj-lt"/>
              </a:rPr>
              <a:t>U12 Kızlar ve Erkekler</a:t>
            </a:r>
          </a:p>
          <a:p>
            <a:pPr marL="0" indent="0">
              <a:buNone/>
            </a:pPr>
            <a:endParaRPr lang="tr-TR" sz="2000" dirty="0">
              <a:latin typeface="+mj-lt"/>
            </a:endParaRPr>
          </a:p>
          <a:p>
            <a:pPr marL="0" indent="0">
              <a:buNone/>
            </a:pPr>
            <a:endParaRPr lang="tr-TR" sz="2000" dirty="0">
              <a:latin typeface="+mj-lt"/>
            </a:endParaRPr>
          </a:p>
          <a:p>
            <a:pPr marL="0" indent="0">
              <a:buNone/>
            </a:pPr>
            <a:endParaRPr lang="tr-TR" sz="2000" dirty="0"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pPr algn="ctr"/>
            <a:r>
              <a:rPr lang="tr-TR" dirty="0"/>
              <a:t> </a:t>
            </a:r>
            <a:r>
              <a:rPr lang="tr-TR" b="1" u="sng" dirty="0"/>
              <a:t>START SIRALAMASI  2. GÜN</a:t>
            </a:r>
          </a:p>
        </p:txBody>
      </p:sp>
      <p:sp>
        <p:nvSpPr>
          <p:cNvPr id="1048603" name="2 İçerik Yer Tutucusu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 fontScale="95000" lnSpcReduction="10000"/>
          </a:bodyPr>
          <a:lstStyle/>
          <a:p>
            <a:pPr marL="0" indent="0">
              <a:buNone/>
            </a:pPr>
            <a:r>
              <a:rPr lang="tr-TR" b="1" u="sng" dirty="0">
                <a:solidFill>
                  <a:srgbClr val="FF0000"/>
                </a:solidFill>
                <a:latin typeface="+mj-lt"/>
              </a:rPr>
              <a:t>1.GRUP</a:t>
            </a:r>
          </a:p>
          <a:p>
            <a:pPr marL="0" indent="0">
              <a:buNone/>
            </a:pPr>
            <a:r>
              <a:rPr lang="tr-TR" sz="2800" dirty="0">
                <a:latin typeface="+mj-lt"/>
              </a:rPr>
              <a:t>U21+ Kadınlar ve Erkekler,</a:t>
            </a:r>
          </a:p>
          <a:p>
            <a:pPr marL="0" indent="0">
              <a:buNone/>
            </a:pPr>
            <a:r>
              <a:rPr lang="tr-TR" sz="2800" dirty="0">
                <a:latin typeface="+mj-lt"/>
              </a:rPr>
              <a:t>U20 Kadınlar ve Erkekler,</a:t>
            </a:r>
          </a:p>
          <a:p>
            <a:pPr marL="0" indent="0">
              <a:buNone/>
            </a:pPr>
            <a:r>
              <a:rPr lang="tr-TR" sz="2800" dirty="0">
                <a:latin typeface="+mj-lt"/>
              </a:rPr>
              <a:t>U18 Kızlar ve Erkekler</a:t>
            </a:r>
            <a:endParaRPr lang="tr-TR" dirty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r>
              <a:rPr lang="tr-TR" b="1" u="sng" dirty="0">
                <a:solidFill>
                  <a:srgbClr val="FF0000"/>
                </a:solidFill>
                <a:latin typeface="+mj-lt"/>
              </a:rPr>
              <a:t>2.GRUP</a:t>
            </a:r>
          </a:p>
          <a:p>
            <a:pPr marL="0" indent="0">
              <a:buNone/>
            </a:pPr>
            <a:r>
              <a:rPr lang="tr-TR" sz="2800" dirty="0">
                <a:latin typeface="+mj-lt"/>
              </a:rPr>
              <a:t>U16 Kızlar ve Erkekler, </a:t>
            </a:r>
          </a:p>
          <a:p>
            <a:pPr marL="0" indent="0">
              <a:buNone/>
            </a:pPr>
            <a:r>
              <a:rPr lang="tr-TR" sz="2800" dirty="0">
                <a:latin typeface="+mj-lt"/>
              </a:rPr>
              <a:t>U14 Kızlar ve Erkekler</a:t>
            </a:r>
            <a:endParaRPr lang="tr-TR" dirty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</a:pPr>
            <a:r>
              <a:rPr lang="tr-TR" b="1" u="sng" dirty="0">
                <a:solidFill>
                  <a:srgbClr val="FF0000"/>
                </a:solidFill>
                <a:latin typeface="+mj-lt"/>
              </a:rPr>
              <a:t>3.GRUP</a:t>
            </a:r>
          </a:p>
          <a:p>
            <a:pPr marL="0" indent="0">
              <a:buNone/>
            </a:pPr>
            <a:r>
              <a:rPr lang="tr-TR" sz="2800" dirty="0">
                <a:latin typeface="+mj-lt"/>
              </a:rPr>
              <a:t>U13 Kızlar ve Erkekler,</a:t>
            </a:r>
          </a:p>
          <a:p>
            <a:pPr marL="0" indent="0">
              <a:buNone/>
            </a:pPr>
            <a:r>
              <a:rPr lang="tr-TR" sz="2800" dirty="0">
                <a:latin typeface="+mj-lt"/>
              </a:rPr>
              <a:t>U12 Kızlar ve Erkekler</a:t>
            </a:r>
          </a:p>
          <a:p>
            <a:pPr marL="0" indent="0">
              <a:buNone/>
            </a:pPr>
            <a:endParaRPr lang="tr-TR" sz="2000" dirty="0">
              <a:latin typeface="+mj-lt"/>
            </a:endParaRPr>
          </a:p>
          <a:p>
            <a:pPr marL="0" indent="0">
              <a:buNone/>
            </a:pPr>
            <a:endParaRPr lang="tr-TR" sz="2000" dirty="0">
              <a:latin typeface="+mj-lt"/>
            </a:endParaRPr>
          </a:p>
          <a:p>
            <a:pPr marL="0" indent="0">
              <a:buNone/>
            </a:pPr>
            <a:endParaRPr lang="tr-TR" sz="2000" dirty="0">
              <a:latin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tr-TR" b="1" u="sng" dirty="0"/>
              <a:t>ERKEKLERİN MESAFELERİ</a:t>
            </a:r>
          </a:p>
        </p:txBody>
      </p:sp>
      <p:graphicFrame>
        <p:nvGraphicFramePr>
          <p:cNvPr id="4194304" name="İçerik Yer Tutucusu 7"/>
          <p:cNvGraphicFramePr>
            <a:graphicFrameLocks noGrp="1"/>
          </p:cNvGraphicFramePr>
          <p:nvPr>
            <p:ph idx="1"/>
          </p:nvPr>
        </p:nvGraphicFramePr>
        <p:xfrm>
          <a:off x="439647" y="1700805"/>
          <a:ext cx="8229600" cy="4392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8844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>
                          <a:latin typeface="+mj-lt"/>
                        </a:rPr>
                        <a:t>KATEGORİLER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tr-TR" sz="2400" baseline="0" dirty="0">
                          <a:latin typeface="+mj-lt"/>
                        </a:rPr>
                        <a:t>1.GÜN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>
                          <a:latin typeface="+mj-lt"/>
                        </a:rPr>
                        <a:t>2.GÜN</a:t>
                      </a:r>
                      <a:r>
                        <a:rPr lang="tr-TR" dirty="0">
                          <a:latin typeface="+mj-lt"/>
                        </a:rPr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378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U21+</a:t>
                      </a:r>
                      <a:r>
                        <a:rPr lang="tr-TR" sz="2400" b="1" baseline="0" dirty="0">
                          <a:latin typeface="+mj-lt"/>
                        </a:rPr>
                        <a:t> Erkekler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 10 km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10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378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U20 Erkekler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10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10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378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U18 Erkekler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5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7,5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3378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U16 Erkekler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5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5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378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U14 Erkekler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2,5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 2,5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3378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U13 Erkekler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1,5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2,5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3378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U12 Erkekler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1,5</a:t>
                      </a:r>
                      <a:r>
                        <a:rPr lang="tr-TR" sz="2400" b="1" baseline="0" dirty="0">
                          <a:latin typeface="+mj-lt"/>
                        </a:rPr>
                        <a:t> km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2,5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tr-TR" b="1" u="sng" dirty="0"/>
              <a:t>BAYANLARIN MESAFELERİ</a:t>
            </a:r>
          </a:p>
        </p:txBody>
      </p:sp>
      <p:graphicFrame>
        <p:nvGraphicFramePr>
          <p:cNvPr id="4194305" name="İçerik Yer Tutucusu 6"/>
          <p:cNvGraphicFramePr>
            <a:graphicFrameLocks noGrp="1"/>
          </p:cNvGraphicFramePr>
          <p:nvPr>
            <p:ph idx="1"/>
          </p:nvPr>
        </p:nvGraphicFramePr>
        <p:xfrm>
          <a:off x="539552" y="1772821"/>
          <a:ext cx="8229600" cy="4536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97331">
                <a:tc>
                  <a:txBody>
                    <a:bodyPr/>
                    <a:lstStyle/>
                    <a:p>
                      <a:pPr algn="ctr"/>
                      <a:r>
                        <a:rPr lang="tr-TR" sz="2400" dirty="0">
                          <a:latin typeface="+mj-lt"/>
                        </a:rPr>
                        <a:t>KATEGORİLER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tr-TR" sz="2400" baseline="0" dirty="0">
                          <a:latin typeface="+mj-lt"/>
                        </a:rPr>
                        <a:t>1.GÜN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dirty="0">
                          <a:latin typeface="+mj-lt"/>
                        </a:rPr>
                        <a:t>2.GÜN</a:t>
                      </a:r>
                      <a:r>
                        <a:rPr lang="tr-TR" dirty="0">
                          <a:latin typeface="+mj-lt"/>
                        </a:rPr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881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U21+ Kadınlar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5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tr-TR" sz="2400" b="1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7,5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881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U20 Kadınlar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5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7,5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881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U18 Kızlar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5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5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881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U16 Kızlar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2,5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5 km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9881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U14 Kızlar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2,5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2,5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9881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U13 Kızlar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 1,5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1,5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9881">
                <a:tc>
                  <a:txBody>
                    <a:bodyPr/>
                    <a:lstStyle/>
                    <a:p>
                      <a:r>
                        <a:rPr lang="tr-TR" sz="2400" b="1" dirty="0">
                          <a:latin typeface="+mj-lt"/>
                        </a:rPr>
                        <a:t>U12 Kızlar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1,5 km</a:t>
                      </a:r>
                      <a:r>
                        <a:rPr lang="tr-TR" sz="2400" b="1" baseline="0" dirty="0">
                          <a:latin typeface="+mj-lt"/>
                        </a:rPr>
                        <a:t> </a:t>
                      </a:r>
                      <a:endParaRPr lang="tr-TR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>
                          <a:latin typeface="+mj-lt"/>
                        </a:rPr>
                        <a:t>1,5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Unvan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04056"/>
          </a:xfrm>
        </p:spPr>
        <p:txBody>
          <a:bodyPr>
            <a:noAutofit/>
          </a:bodyPr>
          <a:lstStyle/>
          <a:p>
            <a:pPr algn="ctr"/>
            <a:r>
              <a:rPr lang="tr-TR" sz="4000" dirty="0"/>
              <a:t>MİLLİ TAKIM ADAY KADROSU SEÇİMİ</a:t>
            </a:r>
          </a:p>
        </p:txBody>
      </p:sp>
      <p:sp>
        <p:nvSpPr>
          <p:cNvPr id="1048608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 fontScale="92308" lnSpcReduction="20000"/>
          </a:bodyPr>
          <a:lstStyle/>
          <a:p>
            <a:pPr algn="just"/>
            <a:r>
              <a:rPr lang="tr-TR" dirty="0">
                <a:latin typeface="+mj-lt"/>
              </a:rPr>
              <a:t>TKF faaliyet programında yer alan 1. Etap  ve Türkiye şampiyonasının sonunda tüm kategorilerde ve tüm yarışmaların toplam kombine puanlarına göre ilk üçe giren sporcular milli takıma seçilirler. </a:t>
            </a:r>
          </a:p>
          <a:p>
            <a:pPr algn="just"/>
            <a:r>
              <a:rPr lang="tr-TR" dirty="0">
                <a:latin typeface="+mj-lt"/>
              </a:rPr>
              <a:t>Uluslararası yarışmalarda ilk 3 dereceye giren sporcular milli takıma seçilir.</a:t>
            </a:r>
          </a:p>
          <a:p>
            <a:pPr algn="just"/>
            <a:r>
              <a:rPr lang="tr-TR" dirty="0">
                <a:latin typeface="+mj-lt"/>
              </a:rPr>
              <a:t>Yapılan deneme , yarışma ve ölçümler doğrultusunda performans ve teknik açıdan milli takımdaki arkadaşlarından zaman farkı var ise teknik kurul ve antrenör kararı ile milli takımda çıkartılır.</a:t>
            </a:r>
          </a:p>
          <a:p>
            <a:pPr algn="just"/>
            <a:r>
              <a:rPr lang="tr-TR" dirty="0">
                <a:latin typeface="+mj-lt"/>
              </a:rPr>
              <a:t>Yapılan deneme, yarışma ve ölçümler doğrultusunda performans ve teknik açıdan milli takımdaki arkadaşlarından iyi ise teknik kurul ve antrenör kararı ile milli takıma eklenir.</a:t>
            </a:r>
          </a:p>
          <a:p>
            <a:pPr algn="just"/>
            <a:r>
              <a:rPr lang="tr-TR" dirty="0">
                <a:latin typeface="+mj-lt"/>
              </a:rPr>
              <a:t>Milli takım kural ve kaideleri Türkiye Kayak Federasyonu ceza ve disiplin yönetmeliği kuralları geçerlidir.</a:t>
            </a:r>
          </a:p>
          <a:p>
            <a:pPr algn="just"/>
            <a:endParaRPr lang="tr-TR" dirty="0">
              <a:latin typeface="+mj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Unvan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tr-TR" b="1" u="sng" dirty="0"/>
              <a:t>ORTAK KURALLAR</a:t>
            </a:r>
          </a:p>
        </p:txBody>
      </p:sp>
      <p:sp>
        <p:nvSpPr>
          <p:cNvPr id="1048610" name="İçerik Yer Tutucus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Onaylı yarışma başvuru formu en geç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13.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MART 2023 tarihine kadar 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TKF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ve sekretaryadan Serhat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CERRAH</a:t>
            </a:r>
            <a:r>
              <a:rPr lang="tr-TR" dirty="0" err="1">
                <a:latin typeface="Times New Roman" pitchFamily="18" charset="0"/>
                <a:cs typeface="Times New Roman" pitchFamily="18" charset="0"/>
              </a:rPr>
              <a:t>’a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gönderilmesi gerekmektedir.</a:t>
            </a:r>
            <a:endParaRPr lang="zh-CN" altLang="en-US" dirty="0"/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Pist tanıma süresi bittikten sonra yarışma alanında bulunan sporcular diskalifiye edilir.</a:t>
            </a:r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Yarışma sonuçlarına itirazlar, yarışma alanında resmi olmayan sonuçlar açıklandıktan sonra 15 dakika içerisinde yarışma jürisine yazılı olarak yapılır</a:t>
            </a:r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Yazılı olarak yapılmayan itirazlar değerlendirmeye alınmaz.</a:t>
            </a:r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Resmi yarışma sonuçları kafile idarecilerine mail olarak gönderilecektir.</a:t>
            </a:r>
          </a:p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Yarışma start alanın da lisans ve kimlik kartı kontrolü yapılacaktır.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605</Words>
  <Application>Microsoft Office PowerPoint</Application>
  <PresentationFormat>Ekran Gösterisi (4:3)</PresentationFormat>
  <Paragraphs>138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9" baseType="lpstr">
      <vt:lpstr>Arial</vt:lpstr>
      <vt:lpstr>Calibri</vt:lpstr>
      <vt:lpstr>Constantia</vt:lpstr>
      <vt:lpstr>Times New Roman</vt:lpstr>
      <vt:lpstr>Wingdings 2</vt:lpstr>
      <vt:lpstr>Akış</vt:lpstr>
      <vt:lpstr>PowerPoint Sunusu</vt:lpstr>
      <vt:lpstr>İL YOKLAMASI</vt:lpstr>
      <vt:lpstr>YARIŞMA PROGRAMI</vt:lpstr>
      <vt:lpstr> START SIRALAMASI  1.GÜN</vt:lpstr>
      <vt:lpstr> START SIRALAMASI  2. GÜN</vt:lpstr>
      <vt:lpstr>ERKEKLERİN MESAFELERİ</vt:lpstr>
      <vt:lpstr>BAYANLARIN MESAFELERİ</vt:lpstr>
      <vt:lpstr>MİLLİ TAKIM ADAY KADROSU SEÇİMİ</vt:lpstr>
      <vt:lpstr>ORTAK KURALLAR</vt:lpstr>
      <vt:lpstr>PowerPoint Sunusu</vt:lpstr>
      <vt:lpstr>PowerPoint Sunusu</vt:lpstr>
      <vt:lpstr>   MALİ HÜKÜMLER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Meltem</dc:creator>
  <cp:lastModifiedBy>ali çeliksoy</cp:lastModifiedBy>
  <cp:revision>2</cp:revision>
  <dcterms:created xsi:type="dcterms:W3CDTF">2016-03-29T05:52:26Z</dcterms:created>
  <dcterms:modified xsi:type="dcterms:W3CDTF">2023-03-10T13:55:35Z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42997f181db042e890087c15f31977cc</vt:lpwstr>
  </property>
</Properties>
</file>